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8" r:id="rId3"/>
    <p:sldId id="344" r:id="rId4"/>
    <p:sldId id="350" r:id="rId5"/>
    <p:sldId id="351" r:id="rId6"/>
    <p:sldId id="352" r:id="rId7"/>
    <p:sldId id="353" r:id="rId8"/>
    <p:sldId id="329" r:id="rId9"/>
    <p:sldId id="355" r:id="rId10"/>
    <p:sldId id="354" r:id="rId11"/>
    <p:sldId id="340" r:id="rId12"/>
  </p:sldIdLst>
  <p:sldSz cx="9144000" cy="6858000" type="screen4x3"/>
  <p:notesSz cx="6737350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5" autoAdjust="0"/>
  </p:normalViewPr>
  <p:slideViewPr>
    <p:cSldViewPr>
      <p:cViewPr>
        <p:scale>
          <a:sx n="93" d="100"/>
          <a:sy n="93" d="100"/>
        </p:scale>
        <p:origin x="-653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6273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9ED6D-9933-4BC4-9E1A-8ED355428E3E}" type="datetimeFigureOut">
              <a:rPr lang="lt-LT" smtClean="0"/>
              <a:pPr/>
              <a:t>2015.09.21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6273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F91B3-79CD-49A8-AAD7-E45F240C434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227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273" y="0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4FED06C-99D3-4173-BDDB-095766BB0B98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735" y="4688007"/>
            <a:ext cx="538988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273" y="9374301"/>
            <a:ext cx="291951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8AEAFE-BA3B-47A7-9CC6-37EC1E187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41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57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8AEAFE-BA3B-47A7-9CC6-37EC1E1873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6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pPr>
              <a:defRPr/>
            </a:pPr>
            <a:fld id="{97172AD5-7352-4BF9-8873-125020EEBBDA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pPr>
              <a:defRPr/>
            </a:pPr>
            <a:fld id="{6181E4FF-C4C0-4AF1-A29C-03FDBC65DD5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80629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3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51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3236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56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90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5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EDDEE2-BEF4-4B4A-A681-651CCCBCBB82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0BD90D-6C19-4EB1-A816-A53125F7DB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1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1FC07-51AD-4094-8F50-0A0F2595E1E5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F6CBE-28A3-466B-89CD-8BB0F0C428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pPr>
              <a:defRPr/>
            </a:pPr>
            <a:fld id="{E29BAB96-8D6D-4E6A-ABE2-2B10D48653F6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pPr>
              <a:defRPr/>
            </a:pPr>
            <a:fld id="{6D9CCCB6-CDCC-42AF-B4E4-597DA1F3DC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1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625CEF-2D48-4EEC-A313-5C8397BB9743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pPr>
              <a:defRPr/>
            </a:pPr>
            <a:fld id="{F3DF2A3D-58CA-4DC3-AED3-76CC000721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AC8AF8-DCE8-42CD-BB3F-E06DB1FA9798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13E35-E928-4D3C-8B46-8209AB2755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56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7770C0-D1E0-48E5-89A2-6778F0A3B48C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FA92D-C156-4935-81E2-469842E944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5697F1-365F-456C-B0A5-998CCFBD8C36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963B0-0F6A-4CF4-80B9-9BF314E3C6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9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D0208A-71A1-4766-AEEB-F5B568E514E1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45A8C-D39B-4EDC-8475-3E442B9E9C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85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227625-8642-4B57-AC8C-5816546501B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ECFE3-1792-4D1A-B22C-274DF1BA838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3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2DD4B7-A5DE-4F97-80C9-C26A855301FA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70D3AF-F4CD-43C6-B33F-7284F01FC5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0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2F342F25-4166-4E5C-964D-6E9BD9B018F4}" type="datetimeFigureOut">
              <a:rPr lang="en-US" smtClean="0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51D642BB-28BD-45BE-92BD-37BBD56B0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83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  <p:sldLayoutId id="2147483970" r:id="rId13"/>
    <p:sldLayoutId id="2147483971" r:id="rId14"/>
    <p:sldLayoutId id="2147483972" r:id="rId15"/>
    <p:sldLayoutId id="2147483973" r:id="rId16"/>
    <p:sldLayoutId id="214748397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1918068"/>
            <a:ext cx="6347714" cy="1577472"/>
          </a:xfrm>
        </p:spPr>
        <p:txBody>
          <a:bodyPr>
            <a:noAutofit/>
          </a:bodyPr>
          <a:lstStyle/>
          <a:p>
            <a:pPr algn="ctr"/>
            <a:r>
              <a:rPr lang="lt-LT" sz="3200" b="1" kern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</a:rPr>
              <a:t/>
            </a:r>
            <a:br>
              <a:rPr lang="lt-LT" sz="3200" b="1" kern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Calibri" panose="020F0502020204030204" pitchFamily="34" charset="0"/>
              </a:rPr>
            </a:br>
            <a:r>
              <a:rPr lang="lt-LT" sz="3200" b="1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Projektas „Kvalifikacijų formavimas ir modulinio profesinio mokymo sistemos kūrimas“</a:t>
            </a:r>
            <a:endParaRPr lang="lt-LT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52120" y="3774879"/>
            <a:ext cx="3183302" cy="1382313"/>
          </a:xfrm>
        </p:spPr>
        <p:txBody>
          <a:bodyPr>
            <a:normAutofit fontScale="92500" lnSpcReduction="20000"/>
          </a:bodyPr>
          <a:lstStyle/>
          <a:p>
            <a:pPr algn="r"/>
            <a:endParaRPr lang="lt-LT" b="1" dirty="0" smtClean="0">
              <a:latin typeface="Calibri" panose="020F0502020204030204" pitchFamily="34" charset="0"/>
            </a:endParaRPr>
          </a:p>
          <a:p>
            <a:pPr algn="r"/>
            <a:r>
              <a:rPr lang="lt-LT" b="1" dirty="0" smtClean="0">
                <a:latin typeface="Calibri" panose="020F0502020204030204" pitchFamily="34" charset="0"/>
              </a:rPr>
              <a:t>Projekto vadovė</a:t>
            </a:r>
          </a:p>
          <a:p>
            <a:pPr algn="r"/>
            <a:r>
              <a:rPr lang="lt-LT" b="1" dirty="0" smtClean="0">
                <a:latin typeface="Calibri" panose="020F0502020204030204" pitchFamily="34" charset="0"/>
              </a:rPr>
              <a:t> Alma </a:t>
            </a:r>
            <a:r>
              <a:rPr lang="lt-LT" b="1" dirty="0" err="1" smtClean="0">
                <a:latin typeface="Calibri" panose="020F0502020204030204" pitchFamily="34" charset="0"/>
              </a:rPr>
              <a:t>Račkauskienė</a:t>
            </a:r>
            <a:endParaRPr lang="lt-LT" b="1" dirty="0" smtClean="0">
              <a:latin typeface="Calibri" panose="020F0502020204030204" pitchFamily="34" charset="0"/>
            </a:endParaRPr>
          </a:p>
          <a:p>
            <a:r>
              <a:rPr lang="lt-LT" sz="1400" b="1" dirty="0" smtClean="0"/>
              <a:t>       </a:t>
            </a:r>
            <a:endParaRPr lang="lt-LT" sz="1100" b="1" dirty="0" smtClean="0"/>
          </a:p>
          <a:p>
            <a:pPr algn="ctr"/>
            <a:endParaRPr lang="lt-LT" b="1" dirty="0" smtClean="0"/>
          </a:p>
        </p:txBody>
      </p:sp>
      <p:pic>
        <p:nvPicPr>
          <p:cNvPr id="16" name="Picture 1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48680"/>
            <a:ext cx="1825675" cy="79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647" y="4401532"/>
            <a:ext cx="1654089" cy="110100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71600" y="3386261"/>
            <a:ext cx="1577079" cy="105138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91680" y="5351412"/>
            <a:ext cx="1445063" cy="1064888"/>
          </a:xfrm>
          <a:prstGeom prst="rect">
            <a:avLst/>
          </a:prstGeom>
        </p:spPr>
      </p:pic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6165532" y="646504"/>
            <a:ext cx="782732" cy="677725"/>
            <a:chOff x="391" y="346"/>
            <a:chExt cx="418" cy="418"/>
          </a:xfrm>
        </p:grpSpPr>
        <p:sp>
          <p:nvSpPr>
            <p:cNvPr id="20" name="Rectangle 4"/>
            <p:cNvSpPr>
              <a:spLocks noChangeArrowheads="1"/>
            </p:cNvSpPr>
            <p:nvPr/>
          </p:nvSpPr>
          <p:spPr bwMode="auto">
            <a:xfrm>
              <a:off x="391" y="346"/>
              <a:ext cx="418" cy="418"/>
            </a:xfrm>
            <a:prstGeom prst="rect">
              <a:avLst/>
            </a:prstGeom>
            <a:solidFill>
              <a:srgbClr val="0292E2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lt-L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lt-LT"/>
            </a:p>
          </p:txBody>
        </p:sp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405" y="352"/>
              <a:ext cx="386" cy="402"/>
              <a:chOff x="405" y="352"/>
              <a:chExt cx="386" cy="402"/>
            </a:xfrm>
          </p:grpSpPr>
          <p:sp>
            <p:nvSpPr>
              <p:cNvPr id="22" name="Freeform 6"/>
              <p:cNvSpPr>
                <a:spLocks/>
              </p:cNvSpPr>
              <p:nvPr/>
            </p:nvSpPr>
            <p:spPr bwMode="auto">
              <a:xfrm>
                <a:off x="405" y="441"/>
                <a:ext cx="173" cy="100"/>
              </a:xfrm>
              <a:custGeom>
                <a:avLst/>
                <a:gdLst/>
                <a:ahLst/>
                <a:cxnLst>
                  <a:cxn ang="0">
                    <a:pos x="0" y="640"/>
                  </a:cxn>
                  <a:cxn ang="0">
                    <a:pos x="1090" y="0"/>
                  </a:cxn>
                  <a:cxn ang="0">
                    <a:pos x="2460" y="790"/>
                  </a:cxn>
                  <a:cxn ang="0">
                    <a:pos x="1340" y="1420"/>
                  </a:cxn>
                  <a:cxn ang="0">
                    <a:pos x="0" y="640"/>
                  </a:cxn>
                </a:cxnLst>
                <a:rect l="0" t="0" r="r" b="b"/>
                <a:pathLst>
                  <a:path w="2460" h="1420">
                    <a:moveTo>
                      <a:pt x="0" y="640"/>
                    </a:moveTo>
                    <a:lnTo>
                      <a:pt x="1090" y="0"/>
                    </a:lnTo>
                    <a:lnTo>
                      <a:pt x="2460" y="790"/>
                    </a:lnTo>
                    <a:lnTo>
                      <a:pt x="1340" y="1420"/>
                    </a:lnTo>
                    <a:lnTo>
                      <a:pt x="0" y="64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23" name="Freeform 7"/>
              <p:cNvSpPr>
                <a:spLocks/>
              </p:cNvSpPr>
              <p:nvPr/>
            </p:nvSpPr>
            <p:spPr bwMode="auto">
              <a:xfrm>
                <a:off x="560" y="352"/>
                <a:ext cx="77" cy="15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570"/>
                  </a:cxn>
                  <a:cxn ang="0">
                    <a:pos x="1108" y="2210"/>
                  </a:cxn>
                  <a:cxn ang="0">
                    <a:pos x="1108" y="650"/>
                  </a:cxn>
                  <a:cxn ang="0">
                    <a:pos x="0" y="0"/>
                  </a:cxn>
                </a:cxnLst>
                <a:rect l="0" t="0" r="r" b="b"/>
                <a:pathLst>
                  <a:path w="1108" h="2210">
                    <a:moveTo>
                      <a:pt x="0" y="0"/>
                    </a:moveTo>
                    <a:lnTo>
                      <a:pt x="0" y="1570"/>
                    </a:lnTo>
                    <a:lnTo>
                      <a:pt x="1108" y="2210"/>
                    </a:lnTo>
                    <a:lnTo>
                      <a:pt x="1108" y="65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24" name="Freeform 8"/>
              <p:cNvSpPr>
                <a:spLocks/>
              </p:cNvSpPr>
              <p:nvPr/>
            </p:nvSpPr>
            <p:spPr bwMode="auto">
              <a:xfrm>
                <a:off x="658" y="420"/>
                <a:ext cx="95" cy="145"/>
              </a:xfrm>
              <a:custGeom>
                <a:avLst/>
                <a:gdLst/>
                <a:ahLst/>
                <a:cxnLst>
                  <a:cxn ang="0">
                    <a:pos x="0" y="780"/>
                  </a:cxn>
                  <a:cxn ang="0">
                    <a:pos x="1352" y="0"/>
                  </a:cxn>
                  <a:cxn ang="0">
                    <a:pos x="1352" y="1282"/>
                  </a:cxn>
                  <a:cxn ang="0">
                    <a:pos x="7" y="2070"/>
                  </a:cxn>
                  <a:cxn ang="0">
                    <a:pos x="0" y="780"/>
                  </a:cxn>
                </a:cxnLst>
                <a:rect l="0" t="0" r="r" b="b"/>
                <a:pathLst>
                  <a:path w="1352" h="2070">
                    <a:moveTo>
                      <a:pt x="0" y="780"/>
                    </a:moveTo>
                    <a:lnTo>
                      <a:pt x="1352" y="0"/>
                    </a:lnTo>
                    <a:lnTo>
                      <a:pt x="1352" y="1282"/>
                    </a:lnTo>
                    <a:lnTo>
                      <a:pt x="7" y="2070"/>
                    </a:lnTo>
                    <a:lnTo>
                      <a:pt x="0" y="78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25" name="Freeform 9"/>
              <p:cNvSpPr>
                <a:spLocks/>
              </p:cNvSpPr>
              <p:nvPr/>
            </p:nvSpPr>
            <p:spPr bwMode="auto">
              <a:xfrm>
                <a:off x="619" y="565"/>
                <a:ext cx="172" cy="99"/>
              </a:xfrm>
              <a:custGeom>
                <a:avLst/>
                <a:gdLst/>
                <a:ahLst/>
                <a:cxnLst>
                  <a:cxn ang="0">
                    <a:pos x="0" y="630"/>
                  </a:cxn>
                  <a:cxn ang="0">
                    <a:pos x="1091" y="0"/>
                  </a:cxn>
                  <a:cxn ang="0">
                    <a:pos x="2445" y="782"/>
                  </a:cxn>
                  <a:cxn ang="0">
                    <a:pos x="1357" y="1410"/>
                  </a:cxn>
                  <a:cxn ang="0">
                    <a:pos x="0" y="630"/>
                  </a:cxn>
                </a:cxnLst>
                <a:rect l="0" t="0" r="r" b="b"/>
                <a:pathLst>
                  <a:path w="2445" h="1410">
                    <a:moveTo>
                      <a:pt x="0" y="630"/>
                    </a:moveTo>
                    <a:lnTo>
                      <a:pt x="1091" y="0"/>
                    </a:lnTo>
                    <a:lnTo>
                      <a:pt x="2445" y="782"/>
                    </a:lnTo>
                    <a:lnTo>
                      <a:pt x="1357" y="1410"/>
                    </a:lnTo>
                    <a:lnTo>
                      <a:pt x="0" y="63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26" name="Freeform 10"/>
              <p:cNvSpPr>
                <a:spLocks/>
              </p:cNvSpPr>
              <p:nvPr/>
            </p:nvSpPr>
            <p:spPr bwMode="auto">
              <a:xfrm>
                <a:off x="560" y="600"/>
                <a:ext cx="77" cy="1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105" y="638"/>
                  </a:cxn>
                  <a:cxn ang="0">
                    <a:pos x="1105" y="2198"/>
                  </a:cxn>
                  <a:cxn ang="0">
                    <a:pos x="0" y="1560"/>
                  </a:cxn>
                  <a:cxn ang="0">
                    <a:pos x="0" y="0"/>
                  </a:cxn>
                </a:cxnLst>
                <a:rect l="0" t="0" r="r" b="b"/>
                <a:pathLst>
                  <a:path w="1105" h="2198">
                    <a:moveTo>
                      <a:pt x="0" y="0"/>
                    </a:moveTo>
                    <a:lnTo>
                      <a:pt x="1105" y="638"/>
                    </a:lnTo>
                    <a:lnTo>
                      <a:pt x="1105" y="2198"/>
                    </a:lnTo>
                    <a:lnTo>
                      <a:pt x="0" y="15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  <p:sp>
            <p:nvSpPr>
              <p:cNvPr id="27" name="Freeform 11"/>
              <p:cNvSpPr>
                <a:spLocks/>
              </p:cNvSpPr>
              <p:nvPr/>
            </p:nvSpPr>
            <p:spPr bwMode="auto">
              <a:xfrm>
                <a:off x="443" y="542"/>
                <a:ext cx="96" cy="146"/>
              </a:xfrm>
              <a:custGeom>
                <a:avLst/>
                <a:gdLst/>
                <a:ahLst/>
                <a:cxnLst>
                  <a:cxn ang="0">
                    <a:pos x="0" y="787"/>
                  </a:cxn>
                  <a:cxn ang="0">
                    <a:pos x="1363" y="0"/>
                  </a:cxn>
                  <a:cxn ang="0">
                    <a:pos x="1363" y="1297"/>
                  </a:cxn>
                  <a:cxn ang="0">
                    <a:pos x="7" y="2070"/>
                  </a:cxn>
                  <a:cxn ang="0">
                    <a:pos x="0" y="787"/>
                  </a:cxn>
                </a:cxnLst>
                <a:rect l="0" t="0" r="r" b="b"/>
                <a:pathLst>
                  <a:path w="1363" h="2070">
                    <a:moveTo>
                      <a:pt x="0" y="787"/>
                    </a:moveTo>
                    <a:lnTo>
                      <a:pt x="1363" y="0"/>
                    </a:lnTo>
                    <a:lnTo>
                      <a:pt x="1363" y="1297"/>
                    </a:lnTo>
                    <a:lnTo>
                      <a:pt x="7" y="2070"/>
                    </a:lnTo>
                    <a:lnTo>
                      <a:pt x="0" y="787"/>
                    </a:lnTo>
                    <a:close/>
                  </a:path>
                </a:pathLst>
              </a:custGeom>
              <a:solidFill>
                <a:srgbClr val="FFFFFF"/>
              </a:solidFill>
              <a:ln w="317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lt-LT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lt-LT"/>
              </a:p>
            </p:txBody>
          </p:sp>
        </p:grpSp>
      </p:grpSp>
      <p:sp>
        <p:nvSpPr>
          <p:cNvPr id="28" name="Stačiakampis 27"/>
          <p:cNvSpPr/>
          <p:nvPr/>
        </p:nvSpPr>
        <p:spPr>
          <a:xfrm>
            <a:off x="6948264" y="646504"/>
            <a:ext cx="1656184" cy="569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lt-LT" sz="4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pt-BR" sz="9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KVALIFIKACIJŲ </a:t>
            </a:r>
            <a:r>
              <a:rPr lang="pt-BR" sz="9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IR PROFESINIO MOKYMO PLĖTROS CENTRAS</a:t>
            </a:r>
            <a:endParaRPr lang="lt-LT" sz="9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8984" y="5589240"/>
            <a:ext cx="2686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b="1" dirty="0" smtClean="0">
                <a:latin typeface="Calibri" panose="020F0502020204030204" pitchFamily="34" charset="0"/>
              </a:rPr>
              <a:t>2015 m. rugsėjo 15 d.</a:t>
            </a:r>
          </a:p>
          <a:p>
            <a:pPr algn="ctr"/>
            <a:r>
              <a:rPr lang="lt-LT" b="1" dirty="0" smtClean="0">
                <a:latin typeface="Calibri" panose="020F0502020204030204" pitchFamily="34" charset="0"/>
              </a:rPr>
              <a:t>Vilnius</a:t>
            </a:r>
          </a:p>
          <a:p>
            <a:endParaRPr lang="lt-LT" dirty="0"/>
          </a:p>
        </p:txBody>
      </p:sp>
      <p:pic>
        <p:nvPicPr>
          <p:cNvPr id="1026" name="Picture 2" descr="C:\NERINGA\ESF-2007-2013\VIESINIMAS\zenklai\SMM\aktualus\Logo_LT_sp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1" y="452255"/>
            <a:ext cx="2423232" cy="106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27795" y="548680"/>
            <a:ext cx="7704667" cy="1656184"/>
          </a:xfrm>
        </p:spPr>
        <p:txBody>
          <a:bodyPr>
            <a:normAutofit/>
          </a:bodyPr>
          <a:lstStyle/>
          <a:p>
            <a:r>
              <a:rPr lang="lt-LT" sz="26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Dėkojame visiems prisidėjusiems prie sėkmingo projekto įgyvendinimo savo žiniomis, supratimu, darbu ir pan. </a:t>
            </a:r>
            <a:endParaRPr lang="lt-LT" sz="26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 descr="C:\Users\NeringaT\Desktop\20150416_1454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2835"/>
            <a:ext cx="2988429" cy="168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eringaT\Desktop\20150416_1450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42835"/>
            <a:ext cx="3008334" cy="16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eringaT\Desktop\20150416_11101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378644"/>
            <a:ext cx="358439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95981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1628800"/>
            <a:ext cx="7704667" cy="3456383"/>
          </a:xfrm>
        </p:spPr>
        <p:txBody>
          <a:bodyPr>
            <a:normAutofit/>
          </a:bodyPr>
          <a:lstStyle/>
          <a:p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</a:rPr>
              <a:t>DĖKOJU UŽ DĖMESĮ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!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lt-LT" sz="2800" b="1" dirty="0" smtClean="0"/>
              <a:t>Daugiau informacijos galite rasti adresu</a:t>
            </a:r>
            <a:r>
              <a:rPr lang="en-US" sz="2800" b="1" dirty="0" smtClean="0"/>
              <a:t>:</a:t>
            </a:r>
            <a:br>
              <a:rPr lang="en-US" sz="2800" b="1" dirty="0" smtClean="0"/>
            </a:br>
            <a:r>
              <a:rPr lang="lt-LT" sz="2800" b="1" dirty="0" smtClean="0"/>
              <a:t>http://</a:t>
            </a:r>
            <a:r>
              <a:rPr lang="en-US" sz="2800" b="1" dirty="0" smtClean="0"/>
              <a:t>www.kpmpc.lt</a:t>
            </a:r>
            <a:endParaRPr lang="lt-LT" sz="2000" b="1" dirty="0"/>
          </a:p>
        </p:txBody>
      </p:sp>
    </p:spTree>
    <p:extLst>
      <p:ext uri="{BB962C8B-B14F-4D97-AF65-F5344CB8AC3E}">
        <p14:creationId xmlns:p14="http://schemas.microsoft.com/office/powerpoint/2010/main" val="106019498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614500" y="1484784"/>
            <a:ext cx="7067128" cy="4608512"/>
          </a:xfrm>
        </p:spPr>
        <p:txBody>
          <a:bodyPr>
            <a:noAutofit/>
          </a:bodyPr>
          <a:lstStyle/>
          <a:p>
            <a:pPr algn="l"/>
            <a: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Projekto kodas </a:t>
            </a:r>
            <a:r>
              <a:rPr lang="lt-LT" sz="2400" b="1" dirty="0" smtClean="0">
                <a:latin typeface="Calibri" panose="020F0502020204030204" pitchFamily="34" charset="0"/>
              </a:rPr>
              <a:t>VP1-2.2-ŠMM-04-V-03-001</a:t>
            </a:r>
            <a: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Projekto vykdytojas</a:t>
            </a:r>
            <a:r>
              <a:rPr lang="lt-LT" sz="2400" dirty="0" smtClean="0">
                <a:latin typeface="Calibri" panose="020F0502020204030204" pitchFamily="34" charset="0"/>
              </a:rPr>
              <a:t/>
            </a:r>
            <a:br>
              <a:rPr lang="lt-LT" sz="2400" dirty="0" smtClean="0">
                <a:latin typeface="Calibri" panose="020F0502020204030204" pitchFamily="34" charset="0"/>
              </a:rPr>
            </a:br>
            <a:r>
              <a:rPr lang="lt-LT" sz="2400" b="1" dirty="0" smtClean="0">
                <a:latin typeface="Calibri" panose="020F0502020204030204" pitchFamily="34" charset="0"/>
              </a:rPr>
              <a:t>Kvalifikacijų ir profesinio mokymo plėtros centras</a:t>
            </a:r>
            <a:br>
              <a:rPr lang="lt-LT" sz="2400" b="1" dirty="0" smtClean="0">
                <a:latin typeface="Calibri" panose="020F0502020204030204" pitchFamily="34" charset="0"/>
              </a:rPr>
            </a:br>
            <a:r>
              <a:rPr lang="lt-LT" sz="2400" dirty="0">
                <a:latin typeface="Calibri" panose="020F0502020204030204" pitchFamily="34" charset="0"/>
              </a:rPr>
              <a:t/>
            </a:r>
            <a:br>
              <a:rPr lang="lt-LT" sz="2400" dirty="0">
                <a:latin typeface="Calibri" panose="020F0502020204030204" pitchFamily="34" charset="0"/>
              </a:rPr>
            </a:br>
            <a: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Projekto partneris</a:t>
            </a:r>
            <a:r>
              <a:rPr lang="lt-LT" sz="2400" dirty="0" smtClean="0">
                <a:latin typeface="Calibri" panose="020F0502020204030204" pitchFamily="34" charset="0"/>
              </a:rPr>
              <a:t/>
            </a:r>
            <a:br>
              <a:rPr lang="lt-LT" sz="2400" dirty="0" smtClean="0">
                <a:latin typeface="Calibri" panose="020F0502020204030204" pitchFamily="34" charset="0"/>
              </a:rPr>
            </a:br>
            <a:r>
              <a:rPr lang="lt-LT" sz="2400" b="1" dirty="0" smtClean="0">
                <a:latin typeface="Calibri" panose="020F0502020204030204" pitchFamily="34" charset="0"/>
              </a:rPr>
              <a:t>Studijų kokybės vertinimo centras</a:t>
            </a:r>
            <a:r>
              <a:rPr lang="lt-LT" sz="2400" dirty="0" smtClean="0">
                <a:latin typeface="Calibri" panose="020F0502020204030204" pitchFamily="34" charset="0"/>
              </a:rPr>
              <a:t/>
            </a:r>
            <a:br>
              <a:rPr lang="lt-LT" sz="2400" dirty="0" smtClean="0">
                <a:latin typeface="Calibri" panose="020F0502020204030204" pitchFamily="34" charset="0"/>
              </a:rPr>
            </a:br>
            <a:r>
              <a:rPr lang="lt-LT" sz="2400" dirty="0">
                <a:latin typeface="Calibri" panose="020F0502020204030204" pitchFamily="34" charset="0"/>
              </a:rPr>
              <a:t/>
            </a:r>
            <a:br>
              <a:rPr lang="lt-LT" sz="2400" dirty="0">
                <a:latin typeface="Calibri" panose="020F0502020204030204" pitchFamily="34" charset="0"/>
              </a:rPr>
            </a:br>
            <a: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Projekto trukmė:</a:t>
            </a:r>
            <a:r>
              <a:rPr lang="lt-LT" sz="2400" dirty="0" smtClean="0">
                <a:latin typeface="Calibri" panose="020F0502020204030204" pitchFamily="34" charset="0"/>
              </a:rPr>
              <a:t> </a:t>
            </a:r>
            <a:r>
              <a:rPr lang="lt-LT" sz="2400" b="1" dirty="0" smtClean="0">
                <a:latin typeface="Calibri" panose="020F0502020204030204" pitchFamily="34" charset="0"/>
              </a:rPr>
              <a:t>2010.09-2015.09</a:t>
            </a:r>
            <a:r>
              <a:rPr lang="lt-LT" sz="2400" dirty="0" smtClean="0">
                <a:latin typeface="Calibri" panose="020F0502020204030204" pitchFamily="34" charset="0"/>
              </a:rPr>
              <a:t/>
            </a:r>
            <a:br>
              <a:rPr lang="lt-LT" sz="2400" dirty="0" smtClean="0">
                <a:latin typeface="Calibri" panose="020F0502020204030204" pitchFamily="34" charset="0"/>
              </a:rPr>
            </a:br>
            <a:r>
              <a:rPr lang="lt-LT" sz="2400" dirty="0" smtClean="0">
                <a:latin typeface="Calibri" panose="020F0502020204030204" pitchFamily="34" charset="0"/>
              </a:rPr>
              <a:t/>
            </a:r>
            <a:br>
              <a:rPr lang="lt-LT" sz="2400" dirty="0" smtClean="0">
                <a:latin typeface="Calibri" panose="020F0502020204030204" pitchFamily="34" charset="0"/>
              </a:rPr>
            </a:br>
            <a:r>
              <a:rPr lang="lt-L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Projektas finansuojamas</a:t>
            </a:r>
            <a:r>
              <a:rPr lang="lt-LT" sz="2400" dirty="0" smtClean="0">
                <a:latin typeface="Calibri" panose="020F0502020204030204" pitchFamily="34" charset="0"/>
              </a:rPr>
              <a:t> </a:t>
            </a:r>
            <a:r>
              <a:rPr lang="lt-LT" sz="2400" b="1" dirty="0" smtClean="0">
                <a:latin typeface="Calibri" panose="020F0502020204030204" pitchFamily="34" charset="0"/>
              </a:rPr>
              <a:t>Europos socialinio fondo ir Lietuvos Respublikos biudžeto lėšomis</a:t>
            </a:r>
            <a:endParaRPr lang="lt-LT" sz="2400" b="1" dirty="0"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3728" y="692696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>
                <a:solidFill>
                  <a:schemeClr val="accent1">
                    <a:lumMod val="75000"/>
                  </a:schemeClr>
                </a:solidFill>
              </a:rPr>
              <a:t>DUOMENYS APIE PROJEKTĄ</a:t>
            </a:r>
            <a:endParaRPr lang="lt-L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20671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476672"/>
            <a:ext cx="5318059" cy="1027583"/>
          </a:xfrm>
        </p:spPr>
        <p:txBody>
          <a:bodyPr>
            <a:normAutofit fontScale="90000"/>
          </a:bodyPr>
          <a:lstStyle/>
          <a:p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</a:rPr>
              <a:t>TIKSLAS IR UŽDAVINIAI</a:t>
            </a:r>
            <a:endParaRPr lang="lt-LT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916832"/>
            <a:ext cx="7704667" cy="4176464"/>
          </a:xfrm>
        </p:spPr>
        <p:txBody>
          <a:bodyPr>
            <a:normAutofit/>
          </a:bodyPr>
          <a:lstStyle/>
          <a:p>
            <a:pPr marL="457200" lvl="1" indent="0" algn="just">
              <a:buClr>
                <a:srgbClr val="0070C0"/>
              </a:buClr>
              <a:buSzPct val="120000"/>
              <a:buFont typeface="Wingdings" panose="05000000000000000000" pitchFamily="2" charset="2"/>
              <a:buNone/>
              <a:defRPr/>
            </a:pPr>
            <a:r>
              <a:rPr lang="lt-LT" altLang="lt-LT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Projekto tikslas  </a:t>
            </a:r>
            <a:r>
              <a:rPr lang="lt-LT" altLang="lt-LT" sz="2400" b="1" dirty="0">
                <a:latin typeface="Calibri" pitchFamily="34" charset="0"/>
              </a:rPr>
              <a:t>– </a:t>
            </a:r>
            <a:r>
              <a:rPr lang="lt-LT" altLang="lt-L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formuoti kvalifikacijas ir kurti naujoviškas, švietimo ir ūkio poreikius atliepiančias modulines profesinio </a:t>
            </a:r>
            <a:r>
              <a:rPr lang="lt-LT" altLang="lt-LT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mokymo </a:t>
            </a:r>
            <a:r>
              <a:rPr lang="lt-LT" altLang="lt-L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programas</a:t>
            </a:r>
            <a:r>
              <a:rPr lang="lt-LT" altLang="lt-LT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.</a:t>
            </a:r>
            <a:endParaRPr lang="en-GB" altLang="lt-LT" sz="2400" b="1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marL="457200" lvl="1" indent="0" algn="just">
              <a:buClr>
                <a:srgbClr val="0070C0"/>
              </a:buClr>
              <a:buSzPct val="120000"/>
              <a:buFont typeface="Wingdings" panose="05000000000000000000" pitchFamily="2" charset="2"/>
              <a:buNone/>
              <a:defRPr/>
            </a:pPr>
            <a:r>
              <a:rPr lang="lt-LT" altLang="lt-LT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Projekto uždaviniai:</a:t>
            </a:r>
          </a:p>
          <a:p>
            <a:pPr lvl="1" algn="just">
              <a:buClr>
                <a:srgbClr val="0070C0"/>
              </a:buClr>
              <a:buSzPct val="120000"/>
              <a:defRPr/>
            </a:pPr>
            <a:r>
              <a:rPr lang="lt-LT" altLang="lt-L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Tęsti Lietuvos kvalifikacijų sistemos plėtrą</a:t>
            </a:r>
          </a:p>
          <a:p>
            <a:pPr lvl="1" algn="just">
              <a:buClr>
                <a:srgbClr val="0070C0"/>
              </a:buClr>
              <a:buSzPct val="120000"/>
              <a:defRPr/>
            </a:pPr>
            <a:r>
              <a:rPr lang="lt-LT" altLang="lt-L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Didinti profesinio mokymo lankstumą</a:t>
            </a:r>
          </a:p>
          <a:p>
            <a:pPr lvl="1" algn="just">
              <a:buClr>
                <a:srgbClr val="0070C0"/>
              </a:buClr>
              <a:buSzPct val="120000"/>
              <a:defRPr/>
            </a:pPr>
            <a:r>
              <a:rPr lang="lt-LT" altLang="lt-LT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Gerinti besimokančių asmenų pasirengimą profesinei veiklai</a:t>
            </a:r>
          </a:p>
          <a:p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5179" y="5301208"/>
            <a:ext cx="2012141" cy="134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6233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82133" y="332657"/>
            <a:ext cx="7704667" cy="792088"/>
          </a:xfrm>
        </p:spPr>
        <p:txBody>
          <a:bodyPr>
            <a:normAutofit fontScale="90000"/>
          </a:bodyPr>
          <a:lstStyle/>
          <a:p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PAGRINDINIAI </a:t>
            </a:r>
            <a:r>
              <a:rPr lang="lt-L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REZULTATAI </a:t>
            </a:r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(1)</a:t>
            </a:r>
            <a:r>
              <a:rPr lang="lt-L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lt-L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971600" y="1340768"/>
            <a:ext cx="7704667" cy="4803064"/>
          </a:xfrm>
        </p:spPr>
        <p:txBody>
          <a:bodyPr/>
          <a:lstStyle/>
          <a:p>
            <a:pPr lvl="0"/>
            <a:r>
              <a:rPr lang="lt-LT" sz="2800" b="1" dirty="0"/>
              <a:t>Parengta modulinių profesinio mokymo programų kūrimo metodika</a:t>
            </a:r>
          </a:p>
          <a:p>
            <a:pPr lvl="0"/>
            <a:r>
              <a:rPr lang="lt-LT" sz="2800" b="1" dirty="0"/>
              <a:t> </a:t>
            </a:r>
            <a:r>
              <a:rPr lang="it-IT" sz="2800" b="1" dirty="0" smtClean="0"/>
              <a:t>Atnaujinta </a:t>
            </a:r>
            <a:r>
              <a:rPr lang="it-IT" sz="2800" b="1" dirty="0"/>
              <a:t>profesinio standarto rengimo metodika</a:t>
            </a:r>
            <a:endParaRPr lang="lt-LT" sz="2800" b="1" dirty="0"/>
          </a:p>
          <a:p>
            <a:pPr lvl="0"/>
            <a:r>
              <a:rPr lang="lt-LT" sz="2800" b="1" dirty="0" smtClean="0"/>
              <a:t>Parengtos </a:t>
            </a:r>
            <a:r>
              <a:rPr lang="lt-LT" sz="2800" b="1" dirty="0"/>
              <a:t>neformaliojo mokymo programos  profesinių standartų ir modulinių programų rengėjams</a:t>
            </a:r>
          </a:p>
          <a:p>
            <a:pPr lvl="0"/>
            <a:r>
              <a:rPr lang="lt-LT" sz="2800" b="1" dirty="0" smtClean="0"/>
              <a:t>Parengta </a:t>
            </a:r>
            <a:r>
              <a:rPr lang="lt-LT" sz="2800" b="1" dirty="0"/>
              <a:t>modulinio profesinio mokymo sistemos koncepcija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45424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667543"/>
          </a:xfrm>
        </p:spPr>
        <p:txBody>
          <a:bodyPr>
            <a:normAutofit fontScale="90000"/>
          </a:bodyPr>
          <a:lstStyle/>
          <a:p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PAGRINDINIAI </a:t>
            </a:r>
            <a:r>
              <a:rPr lang="lt-L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REZULTATAI </a:t>
            </a:r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(2)</a:t>
            </a:r>
            <a:r>
              <a:rPr lang="lt-L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lt-LT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971600" y="1412776"/>
            <a:ext cx="7704667" cy="4248472"/>
          </a:xfrm>
        </p:spPr>
        <p:txBody>
          <a:bodyPr/>
          <a:lstStyle/>
          <a:p>
            <a:pPr lvl="0"/>
            <a:r>
              <a:rPr lang="lt-LT" sz="2800" b="1" dirty="0" smtClean="0"/>
              <a:t>Apmokyti </a:t>
            </a:r>
            <a:r>
              <a:rPr lang="lt-LT" sz="2800" b="1" dirty="0"/>
              <a:t>151 modulinių programų ir 102 profesinių standartų rengėjai</a:t>
            </a:r>
          </a:p>
          <a:p>
            <a:pPr lvl="0"/>
            <a:r>
              <a:rPr lang="lt-LT" sz="2800" b="1" dirty="0" smtClean="0"/>
              <a:t>Parengta </a:t>
            </a:r>
            <a:r>
              <a:rPr lang="lt-LT" sz="2800" b="1" dirty="0"/>
              <a:t>60 modulinių profesinio mokymo programų</a:t>
            </a:r>
          </a:p>
          <a:p>
            <a:pPr lvl="0"/>
            <a:r>
              <a:rPr lang="lt-LT" sz="2800" b="1" dirty="0" smtClean="0"/>
              <a:t>Parengta </a:t>
            </a:r>
            <a:r>
              <a:rPr lang="lt-LT" sz="2800" b="1" dirty="0"/>
              <a:t>10 profesinių standartų </a:t>
            </a:r>
          </a:p>
          <a:p>
            <a:pPr lvl="0"/>
            <a:r>
              <a:rPr lang="lt-LT" sz="2800" b="1" dirty="0" smtClean="0"/>
              <a:t>Sukurtas </a:t>
            </a:r>
            <a:r>
              <a:rPr lang="lt-LT" sz="2800" b="1" dirty="0"/>
              <a:t>elektroninio  profesinio mokymo turinio portalas, </a:t>
            </a:r>
            <a:r>
              <a:rPr lang="lt-LT" sz="2800" b="1" dirty="0" smtClean="0"/>
              <a:t>kuris netrukus bus pasiekiamas </a:t>
            </a:r>
            <a:r>
              <a:rPr lang="lt-LT" sz="2800" b="1" dirty="0"/>
              <a:t>adresu </a:t>
            </a:r>
            <a:r>
              <a:rPr lang="lt-LT" sz="2800" b="1" dirty="0" smtClean="0"/>
              <a:t>http://kpmpc.lt</a:t>
            </a:r>
            <a:endParaRPr lang="lt-LT" sz="2800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086933992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704667" cy="667543"/>
          </a:xfrm>
        </p:spPr>
        <p:txBody>
          <a:bodyPr>
            <a:normAutofit/>
          </a:bodyPr>
          <a:lstStyle/>
          <a:p>
            <a:r>
              <a:rPr lang="lt-LT" sz="3200" b="1" dirty="0" smtClean="0">
                <a:solidFill>
                  <a:schemeClr val="accent1">
                    <a:lumMod val="75000"/>
                  </a:schemeClr>
                </a:solidFill>
              </a:rPr>
              <a:t>PROFESINIŲ STANDARTŲ RENGIMAS (1)</a:t>
            </a:r>
            <a:endParaRPr lang="lt-LT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043608" y="1628800"/>
            <a:ext cx="7920880" cy="4104456"/>
          </a:xfrm>
        </p:spPr>
        <p:txBody>
          <a:bodyPr>
            <a:normAutofit fontScale="40000" lnSpcReduction="20000"/>
          </a:bodyPr>
          <a:lstStyle/>
          <a:p>
            <a:pPr lvl="0">
              <a:buSzPct val="100000"/>
            </a:pPr>
            <a:r>
              <a:rPr lang="lt-LT" sz="6300" b="1" dirty="0" smtClean="0">
                <a:solidFill>
                  <a:schemeClr val="accent1">
                    <a:lumMod val="75000"/>
                  </a:schemeClr>
                </a:solidFill>
              </a:rPr>
              <a:t>Parengti šių </a:t>
            </a:r>
            <a:r>
              <a:rPr lang="lt-LT" sz="6300" b="1" dirty="0">
                <a:solidFill>
                  <a:schemeClr val="accent1">
                    <a:lumMod val="75000"/>
                  </a:schemeClr>
                </a:solidFill>
              </a:rPr>
              <a:t>ūkio </a:t>
            </a:r>
            <a:r>
              <a:rPr lang="lt-LT" sz="6300" b="1" dirty="0" smtClean="0">
                <a:solidFill>
                  <a:schemeClr val="accent1">
                    <a:lumMod val="75000"/>
                  </a:schemeClr>
                </a:solidFill>
              </a:rPr>
              <a:t>sektorių profesiniai standartai:</a:t>
            </a:r>
            <a:endParaRPr lang="lt-LT" sz="63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>
              <a:buNone/>
            </a:pPr>
            <a:r>
              <a:rPr lang="lt-LT" altLang="lt-LT" sz="4400" b="1" dirty="0">
                <a:latin typeface="Calibri" panose="020F0502020204030204" pitchFamily="34" charset="0"/>
              </a:rPr>
              <a:t>1. Energetikos </a:t>
            </a:r>
          </a:p>
          <a:p>
            <a:pPr marL="0" lvl="0" indent="0">
              <a:buNone/>
            </a:pPr>
            <a:r>
              <a:rPr lang="lt-LT" altLang="lt-LT" sz="4400" b="1" dirty="0">
                <a:latin typeface="Calibri" panose="020F0502020204030204" pitchFamily="34" charset="0"/>
              </a:rPr>
              <a:t>2. Apgyvendinimo ir maitinimo paslaugų </a:t>
            </a:r>
          </a:p>
          <a:p>
            <a:pPr marL="0" lvl="0" indent="0">
              <a:buNone/>
            </a:pPr>
            <a:r>
              <a:rPr lang="lt-LT" altLang="lt-LT" sz="4400" b="1" dirty="0">
                <a:latin typeface="Calibri" panose="020F0502020204030204" pitchFamily="34" charset="0"/>
              </a:rPr>
              <a:t>3. Transporto ir saugojimo paslaugų </a:t>
            </a:r>
          </a:p>
          <a:p>
            <a:pPr marL="0" lvl="0" indent="0">
              <a:buNone/>
            </a:pPr>
            <a:r>
              <a:rPr lang="lt-LT" altLang="lt-LT" sz="4400" b="1" dirty="0">
                <a:latin typeface="Calibri" panose="020F0502020204030204" pitchFamily="34" charset="0"/>
              </a:rPr>
              <a:t>4. Statybos sektorius</a:t>
            </a:r>
          </a:p>
          <a:p>
            <a:pPr marL="0" lvl="0" indent="0">
              <a:buNone/>
            </a:pPr>
            <a:r>
              <a:rPr lang="lt-LT" altLang="lt-LT" sz="4400" b="1" dirty="0">
                <a:latin typeface="Calibri" panose="020F0502020204030204" pitchFamily="34" charset="0"/>
              </a:rPr>
              <a:t>5. Informacinių ir ryšių technologijų </a:t>
            </a:r>
          </a:p>
          <a:p>
            <a:pPr marL="0" lvl="0" indent="0">
              <a:buNone/>
            </a:pPr>
            <a:r>
              <a:rPr lang="lt-LT" sz="4400" b="1" dirty="0">
                <a:latin typeface="Calibri" panose="020F0502020204030204" pitchFamily="34" charset="0"/>
              </a:rPr>
              <a:t>6. Medienos gaminių ir baldų gamybos</a:t>
            </a:r>
          </a:p>
          <a:p>
            <a:pPr marL="0" lvl="0" indent="0">
              <a:buNone/>
            </a:pPr>
            <a:r>
              <a:rPr lang="lt-LT" sz="4400" b="1" dirty="0">
                <a:latin typeface="Calibri" panose="020F0502020204030204" pitchFamily="34" charset="0"/>
              </a:rPr>
              <a:t>7. Inžinierinės pramonės gaminių gamybos</a:t>
            </a:r>
          </a:p>
          <a:p>
            <a:pPr marL="0" lvl="0" indent="0">
              <a:buNone/>
            </a:pPr>
            <a:r>
              <a:rPr lang="lt-LT" sz="4400" b="1" dirty="0">
                <a:latin typeface="Calibri" panose="020F0502020204030204" pitchFamily="34" charset="0"/>
              </a:rPr>
              <a:t>8. Sveikatos priežiūros, grožio ir sveikatingumo paslaugų</a:t>
            </a:r>
          </a:p>
          <a:p>
            <a:pPr marL="0" lvl="0" indent="0">
              <a:buNone/>
            </a:pPr>
            <a:r>
              <a:rPr lang="lt-LT" sz="4400" b="1" dirty="0">
                <a:latin typeface="Calibri" panose="020F0502020204030204" pitchFamily="34" charset="0"/>
              </a:rPr>
              <a:t>9. Tekstilės, aprangos ir odos dirbinių gamybos</a:t>
            </a:r>
          </a:p>
          <a:p>
            <a:pPr marL="0" lvl="0" indent="0">
              <a:buNone/>
            </a:pPr>
            <a:r>
              <a:rPr lang="lt-LT" sz="4400" b="1" dirty="0">
                <a:latin typeface="Calibri" panose="020F0502020204030204" pitchFamily="34" charset="0"/>
              </a:rPr>
              <a:t>10. Žemės ūkio, miškininkystės, žuvininkystės ir maisto produktų gamybos</a:t>
            </a:r>
            <a:endParaRPr lang="lt-LT" sz="4400" b="1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8991952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27583"/>
          </a:xfrm>
        </p:spPr>
        <p:txBody>
          <a:bodyPr>
            <a:normAutofit/>
          </a:bodyPr>
          <a:lstStyle/>
          <a:p>
            <a:r>
              <a:rPr lang="lt-LT" sz="3200" b="1" dirty="0">
                <a:solidFill>
                  <a:schemeClr val="accent1">
                    <a:lumMod val="75000"/>
                  </a:schemeClr>
                </a:solidFill>
              </a:rPr>
              <a:t>PROFESINIŲ STANDARTŲ RENGIMAS </a:t>
            </a:r>
            <a:r>
              <a:rPr lang="lt-LT" sz="3200" b="1" dirty="0" smtClean="0">
                <a:solidFill>
                  <a:schemeClr val="accent1">
                    <a:lumMod val="75000"/>
                  </a:schemeClr>
                </a:solidFill>
              </a:rPr>
              <a:t>(2)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043608" y="1556792"/>
            <a:ext cx="7704667" cy="4248472"/>
          </a:xfrm>
        </p:spPr>
        <p:txBody>
          <a:bodyPr/>
          <a:lstStyle/>
          <a:p>
            <a:pPr lvl="0"/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</a:rPr>
              <a:t>Profesinių standartų rengimo procese dalyvavo 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lt-LT" b="1" dirty="0"/>
              <a:t>142 standartų rengėjai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lt-LT" b="1" dirty="0" smtClean="0"/>
              <a:t>30 </a:t>
            </a:r>
            <a:r>
              <a:rPr lang="lt-LT" b="1" dirty="0"/>
              <a:t>išorės </a:t>
            </a:r>
            <a:r>
              <a:rPr lang="lt-LT" b="1" dirty="0" smtClean="0"/>
              <a:t>vertintojų</a:t>
            </a:r>
          </a:p>
          <a:p>
            <a:pPr>
              <a:buClrTx/>
              <a:buSzPct val="85000"/>
              <a:buFont typeface="Wingdings" panose="05000000000000000000" pitchFamily="2" charset="2"/>
              <a:buChar char="ü"/>
            </a:pPr>
            <a:r>
              <a:rPr lang="lt-LT" b="1" dirty="0" smtClean="0"/>
              <a:t>168 </a:t>
            </a:r>
            <a:r>
              <a:rPr lang="lt-LT" b="1" dirty="0"/>
              <a:t>SPK nariai</a:t>
            </a:r>
          </a:p>
          <a:p>
            <a:pPr lvl="0">
              <a:buClrTx/>
              <a:buSzPct val="85000"/>
              <a:buFont typeface="Wingdings" panose="05000000000000000000" pitchFamily="2" charset="2"/>
              <a:buChar char="ü"/>
            </a:pPr>
            <a:endParaRPr lang="lt-LT" dirty="0"/>
          </a:p>
          <a:p>
            <a:endParaRPr lang="lt-LT" dirty="0"/>
          </a:p>
        </p:txBody>
      </p:sp>
      <p:sp>
        <p:nvSpPr>
          <p:cNvPr id="4" name="Stačiakampis 3"/>
          <p:cNvSpPr/>
          <p:nvPr/>
        </p:nvSpPr>
        <p:spPr>
          <a:xfrm>
            <a:off x="2411760" y="6165304"/>
            <a:ext cx="6588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b="1" dirty="0">
                <a:solidFill>
                  <a:schemeClr val="accent1">
                    <a:lumMod val="75000"/>
                  </a:schemeClr>
                </a:solidFill>
              </a:rPr>
              <a:t>Projekto rezultatus rasite adresu http://www.kpmpc.lt </a:t>
            </a:r>
          </a:p>
        </p:txBody>
      </p:sp>
    </p:spTree>
    <p:extLst>
      <p:ext uri="{BB962C8B-B14F-4D97-AF65-F5344CB8AC3E}">
        <p14:creationId xmlns:p14="http://schemas.microsoft.com/office/powerpoint/2010/main" val="2545963300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612726"/>
            <a:ext cx="7049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b="1" dirty="0" smtClean="0">
                <a:solidFill>
                  <a:schemeClr val="accent1">
                    <a:lumMod val="75000"/>
                  </a:schemeClr>
                </a:solidFill>
              </a:rPr>
              <a:t>60 MODULINIŲ PROGRAMŲ RENGIMAS</a:t>
            </a:r>
            <a:endParaRPr lang="lt-L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1412776"/>
            <a:ext cx="64807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</a:rPr>
              <a:t>Modulinių programų rengimo </a:t>
            </a:r>
            <a:r>
              <a:rPr lang="lt-LT" b="1" dirty="0">
                <a:solidFill>
                  <a:schemeClr val="accent1">
                    <a:lumMod val="75000"/>
                  </a:schemeClr>
                </a:solidFill>
              </a:rPr>
              <a:t>procese dalyvavo</a:t>
            </a:r>
            <a:r>
              <a:rPr lang="lt-LT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endParaRPr lang="lt-L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t-LT" b="1" dirty="0" smtClean="0"/>
              <a:t>240 </a:t>
            </a:r>
            <a:r>
              <a:rPr lang="lt-LT" b="1" dirty="0"/>
              <a:t>rengėjų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t-LT" b="1" dirty="0" smtClean="0"/>
              <a:t>120 </a:t>
            </a:r>
            <a:r>
              <a:rPr lang="lt-LT" b="1" dirty="0"/>
              <a:t>išorės vertintojų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t-LT" b="1" dirty="0" smtClean="0"/>
              <a:t>234 </a:t>
            </a:r>
            <a:r>
              <a:rPr lang="lt-LT" b="1" smtClean="0"/>
              <a:t>SPK nariai</a:t>
            </a:r>
            <a:endParaRPr lang="lt-L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lt-L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</a:rPr>
              <a:t>Modulinių programų spektras labai didelis galima rinktis profesiją atsižvelgiant į kiekvieno poreikius, pvz. tokias kaip</a:t>
            </a:r>
            <a:r>
              <a:rPr lang="lt-LT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/>
              <a:t>Stogdengio </a:t>
            </a:r>
            <a:endParaRPr lang="lt-L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/>
              <a:t>Orlaivių remontininko</a:t>
            </a:r>
            <a:endParaRPr lang="lt-L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/>
              <a:t>Traukinio mašinisto </a:t>
            </a:r>
            <a:endParaRPr lang="lt-L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err="1" smtClean="0"/>
              <a:t>Apdailininko</a:t>
            </a:r>
            <a:r>
              <a:rPr lang="lt-LT" b="1" dirty="0" smtClean="0"/>
              <a:t> statybininko</a:t>
            </a:r>
            <a:endParaRPr lang="lt-L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/>
              <a:t>Policininko </a:t>
            </a:r>
            <a:endParaRPr lang="lt-L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/>
              <a:t>Konditerio </a:t>
            </a:r>
            <a:endParaRPr lang="lt-LT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b="1" dirty="0" smtClean="0"/>
              <a:t>Socialinio </a:t>
            </a:r>
            <a:r>
              <a:rPr lang="lt-LT" b="1" dirty="0"/>
              <a:t>darbuotojo </a:t>
            </a:r>
            <a:r>
              <a:rPr lang="lt-LT" b="1" dirty="0" smtClean="0"/>
              <a:t>padėjėjo ir kitas.</a:t>
            </a:r>
            <a:endParaRPr lang="lt-LT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09477" y="6309320"/>
            <a:ext cx="5969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 smtClean="0">
                <a:solidFill>
                  <a:schemeClr val="accent1">
                    <a:lumMod val="75000"/>
                  </a:schemeClr>
                </a:solidFill>
              </a:rPr>
              <a:t>Projekto rezultatus rasite adresu http://www.kpmpc.lt </a:t>
            </a:r>
            <a:endParaRPr lang="lt-LT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80624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043608" y="692697"/>
            <a:ext cx="7704667" cy="792088"/>
          </a:xfrm>
        </p:spPr>
        <p:txBody>
          <a:bodyPr>
            <a:normAutofit/>
          </a:bodyPr>
          <a:lstStyle/>
          <a:p>
            <a:r>
              <a:rPr lang="lt-LT" sz="2800" b="1" dirty="0" smtClean="0">
                <a:solidFill>
                  <a:schemeClr val="accent1">
                    <a:lumMod val="75000"/>
                  </a:schemeClr>
                </a:solidFill>
              </a:rPr>
              <a:t>REZULTATŲ ĮGYVENDINIMAS</a:t>
            </a:r>
            <a:endParaRPr lang="lt-L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899592" y="1772816"/>
            <a:ext cx="7704667" cy="2520280"/>
          </a:xfrm>
        </p:spPr>
        <p:txBody>
          <a:bodyPr>
            <a:normAutofit/>
          </a:bodyPr>
          <a:lstStyle/>
          <a:p>
            <a:pPr algn="just"/>
            <a:r>
              <a:rPr lang="lt-LT" sz="2800" b="1" dirty="0" smtClean="0">
                <a:latin typeface="Calibri" panose="020F0502020204030204" pitchFamily="34" charset="0"/>
              </a:rPr>
              <a:t>Šiais mokslo metais daugiau nei 20 </a:t>
            </a:r>
            <a:r>
              <a:rPr lang="lt-LT" sz="2800" b="1" dirty="0">
                <a:latin typeface="Calibri" panose="020F0502020204030204" pitchFamily="34" charset="0"/>
              </a:rPr>
              <a:t>profesinio mokymo įstaigų </a:t>
            </a:r>
            <a:r>
              <a:rPr lang="lt-LT" sz="2800" b="1" dirty="0" smtClean="0">
                <a:latin typeface="Calibri" panose="020F0502020204030204" pitchFamily="34" charset="0"/>
              </a:rPr>
              <a:t>išbando 6 modulines profesinio mokymo programas.</a:t>
            </a:r>
            <a:endParaRPr lang="lt-LT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25531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2367</TotalTime>
  <Words>335</Words>
  <Application>Microsoft Office PowerPoint</Application>
  <PresentationFormat>Demonstracija ekrane (4:3)</PresentationFormat>
  <Paragraphs>66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11</vt:i4>
      </vt:variant>
    </vt:vector>
  </HeadingPairs>
  <TitlesOfParts>
    <vt:vector size="12" baseType="lpstr">
      <vt:lpstr>Parallax</vt:lpstr>
      <vt:lpstr> Projektas „Kvalifikacijų formavimas ir modulinio profesinio mokymo sistemos kūrimas“</vt:lpstr>
      <vt:lpstr>Projekto kodas VP1-2.2-ŠMM-04-V-03-001  Projekto vykdytojas Kvalifikacijų ir profesinio mokymo plėtros centras  Projekto partneris Studijų kokybės vertinimo centras  Projekto trukmė: 2010.09-2015.09  Projektas finansuojamas Europos socialinio fondo ir Lietuvos Respublikos biudžeto lėšomis</vt:lpstr>
      <vt:lpstr>TIKSLAS IR UŽDAVINIAI</vt:lpstr>
      <vt:lpstr> PAGRINDINIAI REZULTATAI (1) </vt:lpstr>
      <vt:lpstr> PAGRINDINIAI REZULTATAI (2) </vt:lpstr>
      <vt:lpstr>PROFESINIŲ STANDARTŲ RENGIMAS (1)</vt:lpstr>
      <vt:lpstr>PROFESINIŲ STANDARTŲ RENGIMAS (2)</vt:lpstr>
      <vt:lpstr>PowerPoint pristatymas</vt:lpstr>
      <vt:lpstr>REZULTATŲ ĮGYVENDINIMAS</vt:lpstr>
      <vt:lpstr>Dėkojame visiems prisidėjusiems prie sėkmingo projekto įgyvendinimo savo žiniomis, supratimu, darbu ir pan. </vt:lpstr>
      <vt:lpstr>DĖKOJU UŽ DĖMESĮ!  Daugiau informacijos galite rasti adresu: http://www.kpmpc.lt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Renata Leitienė</dc:creator>
  <cp:lastModifiedBy>vartotojas</cp:lastModifiedBy>
  <cp:revision>407</cp:revision>
  <cp:lastPrinted>2012-10-04T11:25:49Z</cp:lastPrinted>
  <dcterms:created xsi:type="dcterms:W3CDTF">2010-06-11T10:52:51Z</dcterms:created>
  <dcterms:modified xsi:type="dcterms:W3CDTF">2015-09-21T08:48:41Z</dcterms:modified>
</cp:coreProperties>
</file>