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5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4" r:id="rId3"/>
    <p:sldId id="362" r:id="rId4"/>
    <p:sldId id="353" r:id="rId5"/>
    <p:sldId id="356" r:id="rId6"/>
    <p:sldId id="357" r:id="rId7"/>
    <p:sldId id="358" r:id="rId8"/>
    <p:sldId id="365" r:id="rId9"/>
    <p:sldId id="359" r:id="rId10"/>
    <p:sldId id="364" r:id="rId11"/>
    <p:sldId id="361" r:id="rId12"/>
    <p:sldId id="363" r:id="rId13"/>
    <p:sldId id="351" r:id="rId14"/>
    <p:sldId id="340" r:id="rId15"/>
  </p:sldIdLst>
  <p:sldSz cx="9144000" cy="6858000" type="screen4x3"/>
  <p:notesSz cx="6737350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501" autoAdjust="0"/>
  </p:normalViewPr>
  <p:slideViewPr>
    <p:cSldViewPr>
      <p:cViewPr>
        <p:scale>
          <a:sx n="98" d="100"/>
          <a:sy n="98" d="100"/>
        </p:scale>
        <p:origin x="-509" y="-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6273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9ED6D-9933-4BC4-9E1A-8ED355428E3E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6273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F91B3-79CD-49A8-AAD7-E45F240C434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227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273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FED06C-99D3-4173-BDDB-095766BB0B98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735" y="4688007"/>
            <a:ext cx="538988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273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8AEAFE-BA3B-47A7-9CC6-37EC1E187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41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57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08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4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03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38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11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t-LT" sz="1200" i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9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66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48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t-L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71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93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7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07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9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172AD5-7352-4BF9-8873-125020EEBBDA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1E4FF-C4C0-4AF1-A29C-03FDBC65DD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6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1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9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9607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36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3684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0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EDDEE2-BEF4-4B4A-A681-651CCCBCBB82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BD90D-6C19-4EB1-A816-A53125F7DB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42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1FC07-51AD-4094-8F50-0A0F2595E1E5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F6CBE-28A3-466B-89CD-8BB0F0C42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6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BAB96-8D6D-4E6A-ABE2-2B10D48653F6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9CCCB6-CDCC-42AF-B4E4-597DA1F3DC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0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625CEF-2D48-4EEC-A313-5C8397BB9743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F2A3D-58CA-4DC3-AED3-76CC000721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7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AC8AF8-DCE8-42CD-BB3F-E06DB1FA9798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13E35-E928-4D3C-8B46-8209AB2755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1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7770C0-D1E0-48E5-89A2-6778F0A3B48C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FA92D-C156-4935-81E2-469842E94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7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697F1-365F-456C-B0A5-998CCFBD8C36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963B0-0F6A-4CF4-80B9-9BF314E3C6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9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0208A-71A1-4766-AEEB-F5B568E514E1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45A8C-D39B-4EDC-8475-3E442B9E9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0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227625-8642-4B57-AC8C-5816546501B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ECFE3-1792-4D1A-B22C-274DF1BA83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2DD4B7-A5DE-4F97-80C9-C26A855301FA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D3AF-F4CD-43C6-B33F-7284F01FC5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9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39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  <p:sldLayoutId id="2147483988" r:id="rId13"/>
    <p:sldLayoutId id="2147483989" r:id="rId14"/>
    <p:sldLayoutId id="2147483990" r:id="rId15"/>
    <p:sldLayoutId id="2147483991" r:id="rId16"/>
    <p:sldLayoutId id="214748399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7256" y="4554980"/>
            <a:ext cx="6347714" cy="1577472"/>
          </a:xfrm>
        </p:spPr>
        <p:txBody>
          <a:bodyPr>
            <a:noAutofit/>
          </a:bodyPr>
          <a:lstStyle/>
          <a:p>
            <a:pPr algn="ctr"/>
            <a:r>
              <a:rPr lang="lt-LT" sz="3200" b="1" kern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 pitchFamily="34" charset="0"/>
              </a:rPr>
              <a:t/>
            </a:r>
            <a:br>
              <a:rPr lang="lt-LT" sz="3200" b="1" kern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 pitchFamily="34" charset="0"/>
              </a:rPr>
            </a:br>
            <a:endParaRPr lang="lt-LT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7784" y="4652559"/>
            <a:ext cx="5472608" cy="1382313"/>
          </a:xfrm>
        </p:spPr>
        <p:txBody>
          <a:bodyPr>
            <a:normAutofit/>
          </a:bodyPr>
          <a:lstStyle/>
          <a:p>
            <a:pPr algn="r"/>
            <a:endParaRPr lang="lt-LT" b="1" dirty="0" smtClean="0">
              <a:latin typeface="Calibri" panose="020F0502020204030204" pitchFamily="34" charset="0"/>
            </a:endParaRPr>
          </a:p>
          <a:p>
            <a:pPr algn="r"/>
            <a:r>
              <a:rPr lang="lt-L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Projekto turinio vadovė doc. dr. Daiva Andriušaitienė</a:t>
            </a:r>
          </a:p>
          <a:p>
            <a:r>
              <a:rPr lang="lt-LT" sz="1400" b="1" dirty="0" smtClean="0"/>
              <a:t>       </a:t>
            </a:r>
            <a:endParaRPr lang="lt-LT" sz="1100" b="1" dirty="0" smtClean="0"/>
          </a:p>
          <a:p>
            <a:pPr algn="ctr"/>
            <a:endParaRPr lang="lt-LT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240212" y="5920649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 smtClean="0">
                <a:latin typeface="Calibri" panose="020F0502020204030204" pitchFamily="34" charset="0"/>
              </a:rPr>
              <a:t>2015 m. rugsėjo 15 d.</a:t>
            </a:r>
          </a:p>
          <a:p>
            <a:pPr algn="ctr"/>
            <a:r>
              <a:rPr lang="lt-LT" dirty="0" smtClean="0">
                <a:latin typeface="Calibri" panose="020F0502020204030204" pitchFamily="34" charset="0"/>
              </a:rPr>
              <a:t>Vilnius</a:t>
            </a:r>
          </a:p>
          <a:p>
            <a:endParaRPr lang="lt-LT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7" y="1816972"/>
            <a:ext cx="7848871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PROFESINIAI STANDARTAI – PRAKTINĖS SOCIALINĖS PARTNERYSTĖS ŽINGSNIAI TOBULINANT ŠALIES ŽMOGIŠKŲJŲ IŠTEKLIŲ PLĖTROS SISTEMĄ</a:t>
            </a:r>
            <a:r>
              <a:rPr kumimoji="0" lang="lt-LT" alt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lt-LT" altLang="lt-L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82732"/>
            <a:ext cx="1825675" cy="79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5805492" y="680556"/>
            <a:ext cx="782732" cy="677725"/>
            <a:chOff x="391" y="346"/>
            <a:chExt cx="418" cy="418"/>
          </a:xfrm>
        </p:grpSpPr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391" y="346"/>
              <a:ext cx="418" cy="418"/>
            </a:xfrm>
            <a:prstGeom prst="rect">
              <a:avLst/>
            </a:prstGeom>
            <a:solidFill>
              <a:srgbClr val="0292E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lt-LT"/>
            </a:p>
          </p:txBody>
        </p:sp>
        <p:grpSp>
          <p:nvGrpSpPr>
            <p:cNvPr id="32" name="Group 31"/>
            <p:cNvGrpSpPr>
              <a:grpSpLocks/>
            </p:cNvGrpSpPr>
            <p:nvPr/>
          </p:nvGrpSpPr>
          <p:grpSpPr bwMode="auto">
            <a:xfrm>
              <a:off x="405" y="352"/>
              <a:ext cx="386" cy="402"/>
              <a:chOff x="405" y="352"/>
              <a:chExt cx="386" cy="402"/>
            </a:xfrm>
          </p:grpSpPr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>
                <a:off x="405" y="441"/>
                <a:ext cx="173" cy="100"/>
              </a:xfrm>
              <a:custGeom>
                <a:avLst/>
                <a:gdLst/>
                <a:ahLst/>
                <a:cxnLst>
                  <a:cxn ang="0">
                    <a:pos x="0" y="640"/>
                  </a:cxn>
                  <a:cxn ang="0">
                    <a:pos x="1090" y="0"/>
                  </a:cxn>
                  <a:cxn ang="0">
                    <a:pos x="2460" y="790"/>
                  </a:cxn>
                  <a:cxn ang="0">
                    <a:pos x="1340" y="1420"/>
                  </a:cxn>
                  <a:cxn ang="0">
                    <a:pos x="0" y="640"/>
                  </a:cxn>
                </a:cxnLst>
                <a:rect l="0" t="0" r="r" b="b"/>
                <a:pathLst>
                  <a:path w="2460" h="1420">
                    <a:moveTo>
                      <a:pt x="0" y="640"/>
                    </a:moveTo>
                    <a:lnTo>
                      <a:pt x="1090" y="0"/>
                    </a:lnTo>
                    <a:lnTo>
                      <a:pt x="2460" y="790"/>
                    </a:lnTo>
                    <a:lnTo>
                      <a:pt x="1340" y="1420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34" name="Freeform 33"/>
              <p:cNvSpPr>
                <a:spLocks/>
              </p:cNvSpPr>
              <p:nvPr/>
            </p:nvSpPr>
            <p:spPr bwMode="auto">
              <a:xfrm>
                <a:off x="560" y="352"/>
                <a:ext cx="77" cy="15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570"/>
                  </a:cxn>
                  <a:cxn ang="0">
                    <a:pos x="1108" y="2210"/>
                  </a:cxn>
                  <a:cxn ang="0">
                    <a:pos x="1108" y="650"/>
                  </a:cxn>
                  <a:cxn ang="0">
                    <a:pos x="0" y="0"/>
                  </a:cxn>
                </a:cxnLst>
                <a:rect l="0" t="0" r="r" b="b"/>
                <a:pathLst>
                  <a:path w="1108" h="2210">
                    <a:moveTo>
                      <a:pt x="0" y="0"/>
                    </a:moveTo>
                    <a:lnTo>
                      <a:pt x="0" y="1570"/>
                    </a:lnTo>
                    <a:lnTo>
                      <a:pt x="1108" y="2210"/>
                    </a:lnTo>
                    <a:lnTo>
                      <a:pt x="1108" y="6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35" name="Freeform 34"/>
              <p:cNvSpPr>
                <a:spLocks/>
              </p:cNvSpPr>
              <p:nvPr/>
            </p:nvSpPr>
            <p:spPr bwMode="auto">
              <a:xfrm>
                <a:off x="658" y="420"/>
                <a:ext cx="95" cy="145"/>
              </a:xfrm>
              <a:custGeom>
                <a:avLst/>
                <a:gdLst/>
                <a:ahLst/>
                <a:cxnLst>
                  <a:cxn ang="0">
                    <a:pos x="0" y="780"/>
                  </a:cxn>
                  <a:cxn ang="0">
                    <a:pos x="1352" y="0"/>
                  </a:cxn>
                  <a:cxn ang="0">
                    <a:pos x="1352" y="1282"/>
                  </a:cxn>
                  <a:cxn ang="0">
                    <a:pos x="7" y="2070"/>
                  </a:cxn>
                  <a:cxn ang="0">
                    <a:pos x="0" y="780"/>
                  </a:cxn>
                </a:cxnLst>
                <a:rect l="0" t="0" r="r" b="b"/>
                <a:pathLst>
                  <a:path w="1352" h="2070">
                    <a:moveTo>
                      <a:pt x="0" y="780"/>
                    </a:moveTo>
                    <a:lnTo>
                      <a:pt x="1352" y="0"/>
                    </a:lnTo>
                    <a:lnTo>
                      <a:pt x="1352" y="1282"/>
                    </a:lnTo>
                    <a:lnTo>
                      <a:pt x="7" y="2070"/>
                    </a:lnTo>
                    <a:lnTo>
                      <a:pt x="0" y="78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36" name="Freeform 35"/>
              <p:cNvSpPr>
                <a:spLocks/>
              </p:cNvSpPr>
              <p:nvPr/>
            </p:nvSpPr>
            <p:spPr bwMode="auto">
              <a:xfrm>
                <a:off x="619" y="565"/>
                <a:ext cx="172" cy="99"/>
              </a:xfrm>
              <a:custGeom>
                <a:avLst/>
                <a:gdLst/>
                <a:ahLst/>
                <a:cxnLst>
                  <a:cxn ang="0">
                    <a:pos x="0" y="630"/>
                  </a:cxn>
                  <a:cxn ang="0">
                    <a:pos x="1091" y="0"/>
                  </a:cxn>
                  <a:cxn ang="0">
                    <a:pos x="2445" y="782"/>
                  </a:cxn>
                  <a:cxn ang="0">
                    <a:pos x="1357" y="1410"/>
                  </a:cxn>
                  <a:cxn ang="0">
                    <a:pos x="0" y="630"/>
                  </a:cxn>
                </a:cxnLst>
                <a:rect l="0" t="0" r="r" b="b"/>
                <a:pathLst>
                  <a:path w="2445" h="1410">
                    <a:moveTo>
                      <a:pt x="0" y="630"/>
                    </a:moveTo>
                    <a:lnTo>
                      <a:pt x="1091" y="0"/>
                    </a:lnTo>
                    <a:lnTo>
                      <a:pt x="2445" y="782"/>
                    </a:lnTo>
                    <a:lnTo>
                      <a:pt x="1357" y="1410"/>
                    </a:lnTo>
                    <a:lnTo>
                      <a:pt x="0" y="63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37" name="Freeform 36"/>
              <p:cNvSpPr>
                <a:spLocks/>
              </p:cNvSpPr>
              <p:nvPr/>
            </p:nvSpPr>
            <p:spPr bwMode="auto">
              <a:xfrm>
                <a:off x="560" y="600"/>
                <a:ext cx="77" cy="1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05" y="638"/>
                  </a:cxn>
                  <a:cxn ang="0">
                    <a:pos x="1105" y="2198"/>
                  </a:cxn>
                  <a:cxn ang="0">
                    <a:pos x="0" y="1560"/>
                  </a:cxn>
                  <a:cxn ang="0">
                    <a:pos x="0" y="0"/>
                  </a:cxn>
                </a:cxnLst>
                <a:rect l="0" t="0" r="r" b="b"/>
                <a:pathLst>
                  <a:path w="1105" h="2198">
                    <a:moveTo>
                      <a:pt x="0" y="0"/>
                    </a:moveTo>
                    <a:lnTo>
                      <a:pt x="1105" y="638"/>
                    </a:lnTo>
                    <a:lnTo>
                      <a:pt x="1105" y="2198"/>
                    </a:lnTo>
                    <a:lnTo>
                      <a:pt x="0" y="15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auto">
              <a:xfrm>
                <a:off x="443" y="542"/>
                <a:ext cx="96" cy="146"/>
              </a:xfrm>
              <a:custGeom>
                <a:avLst/>
                <a:gdLst/>
                <a:ahLst/>
                <a:cxnLst>
                  <a:cxn ang="0">
                    <a:pos x="0" y="787"/>
                  </a:cxn>
                  <a:cxn ang="0">
                    <a:pos x="1363" y="0"/>
                  </a:cxn>
                  <a:cxn ang="0">
                    <a:pos x="1363" y="1297"/>
                  </a:cxn>
                  <a:cxn ang="0">
                    <a:pos x="7" y="2070"/>
                  </a:cxn>
                  <a:cxn ang="0">
                    <a:pos x="0" y="787"/>
                  </a:cxn>
                </a:cxnLst>
                <a:rect l="0" t="0" r="r" b="b"/>
                <a:pathLst>
                  <a:path w="1363" h="2070">
                    <a:moveTo>
                      <a:pt x="0" y="787"/>
                    </a:moveTo>
                    <a:lnTo>
                      <a:pt x="1363" y="0"/>
                    </a:lnTo>
                    <a:lnTo>
                      <a:pt x="1363" y="1297"/>
                    </a:lnTo>
                    <a:lnTo>
                      <a:pt x="7" y="2070"/>
                    </a:lnTo>
                    <a:lnTo>
                      <a:pt x="0" y="787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</p:grpSp>
      </p:grpSp>
      <p:sp>
        <p:nvSpPr>
          <p:cNvPr id="29" name="Stačiakampis 27"/>
          <p:cNvSpPr/>
          <p:nvPr/>
        </p:nvSpPr>
        <p:spPr>
          <a:xfrm>
            <a:off x="6588224" y="680556"/>
            <a:ext cx="1656184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lt-LT" sz="4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pt-BR" sz="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KVALIFIKACIJŲ </a:t>
            </a:r>
            <a:r>
              <a:rPr lang="pt-BR" sz="9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IR PROFESINIO MOKYMO PLĖTROS CENTRAS</a:t>
            </a:r>
            <a:endParaRPr lang="lt-LT" sz="9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0" name="Picture 29" descr="C:\NERINGA\ESF-2007-2013\VIESINIMAS\zenklai\SMM\aktualus\Logo_LT_s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486307"/>
            <a:ext cx="2423232" cy="106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332656"/>
            <a:ext cx="8568763" cy="609920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PROFESINIŲ STANDARTŲ KOKYBĖ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lt-LT" sz="9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lt-LT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2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332656"/>
            <a:ext cx="8568763" cy="60992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PAGRINDINĖS PROFESINIŲ STANDARTŲ KOKYBĖS PRIELAIDOS</a:t>
            </a:r>
          </a:p>
          <a:p>
            <a:pPr>
              <a:lnSpc>
                <a:spcPct val="80000"/>
              </a:lnSpc>
              <a:buNone/>
              <a:defRPr/>
            </a:pPr>
            <a:endParaRPr lang="lt-LT" sz="36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Rengėjų kompetencija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lt-LT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Plėtojama reali socialinė </a:t>
            </a: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partnerystė</a:t>
            </a:r>
            <a:endParaRPr lang="lt-LT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endParaRPr lang="lt-LT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80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94407"/>
            <a:ext cx="8856984" cy="661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1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904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KELIAS SIEKIANT RENGIAMŲ PROFESINIŲ STANDARTŲ KOKYBĖS</a:t>
            </a:r>
          </a:p>
          <a:p>
            <a:pPr marL="0" indent="0">
              <a:buNone/>
            </a:pPr>
            <a:endParaRPr lang="lt-LT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lt-LT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KONKURENCIJA, O BENDRADARBIAVIMAS!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t-LT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VISŲ</a:t>
            </a:r>
            <a:r>
              <a:rPr lang="lt-LT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socialinių partnerių suinteresuotumas geriausiais įmanomais rezultatais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t-LT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VISŲ</a:t>
            </a:r>
            <a:r>
              <a:rPr lang="lt-LT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socialinių partnerių įtraukimas ir </a:t>
            </a:r>
            <a:r>
              <a:rPr lang="lt-LT" sz="3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produktyvus bendradarbiavimas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t-LT" sz="3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Konsensuso būdu priimant sprendimus</a:t>
            </a:r>
          </a:p>
        </p:txBody>
      </p:sp>
    </p:spTree>
    <p:extLst>
      <p:ext uri="{BB962C8B-B14F-4D97-AF65-F5344CB8AC3E}">
        <p14:creationId xmlns:p14="http://schemas.microsoft.com/office/powerpoint/2010/main" val="165783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628800"/>
            <a:ext cx="7704667" cy="3456383"/>
          </a:xfrm>
        </p:spPr>
        <p:txBody>
          <a:bodyPr>
            <a:normAutofit/>
          </a:bodyPr>
          <a:lstStyle/>
          <a:p>
            <a:pPr algn="ctr"/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Toliau Eisime kartu?!</a:t>
            </a:r>
            <a:endParaRPr lang="lt-L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19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04664"/>
            <a:ext cx="9036496" cy="6192688"/>
          </a:xfrm>
        </p:spPr>
        <p:txBody>
          <a:bodyPr>
            <a:noAutofit/>
          </a:bodyPr>
          <a:lstStyle/>
          <a:p>
            <a:pPr marL="457200" lvl="1" indent="0" algn="just">
              <a:buClr>
                <a:srgbClr val="0070C0"/>
              </a:buClr>
              <a:buSzPct val="120000"/>
              <a:buNone/>
              <a:defRPr/>
            </a:pPr>
            <a:r>
              <a:rPr lang="lt-LT" altLang="lt-LT" sz="3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REZULTATAI</a:t>
            </a:r>
          </a:p>
          <a:p>
            <a:pPr marL="457200" lvl="1" indent="0" algn="just">
              <a:buClr>
                <a:srgbClr val="0070C0"/>
              </a:buClr>
              <a:buSzPct val="120000"/>
              <a:buNone/>
              <a:defRPr/>
            </a:pPr>
            <a:r>
              <a:rPr lang="lt-LT" altLang="lt-LT" sz="3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Patobulinta profesinio standarto rengimo metodika</a:t>
            </a:r>
          </a:p>
          <a:p>
            <a:pPr marL="457200" lvl="1" indent="0" algn="just">
              <a:buClr>
                <a:srgbClr val="0070C0"/>
              </a:buClr>
              <a:buSzPct val="120000"/>
              <a:buNone/>
              <a:defRPr/>
            </a:pPr>
            <a:r>
              <a:rPr lang="lt-LT" altLang="lt-LT" sz="3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Parengta 10 </a:t>
            </a:r>
            <a:r>
              <a:rPr lang="lt-LT" altLang="lt-LT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profesinių </a:t>
            </a:r>
            <a:r>
              <a:rPr lang="lt-LT" altLang="lt-LT" sz="3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standartų</a:t>
            </a:r>
            <a:r>
              <a:rPr lang="lt-LT" altLang="lt-LT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lt-LT" sz="3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367</a:t>
            </a:r>
            <a:r>
              <a:rPr lang="lt-LT" altLang="lt-LT" sz="3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altLang="lt-LT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kvalifikacijų aprašų</a:t>
            </a:r>
          </a:p>
          <a:p>
            <a:pPr marL="457200" lvl="1" indent="0" algn="just">
              <a:buClr>
                <a:srgbClr val="0070C0"/>
              </a:buClr>
              <a:buSzPct val="120000"/>
              <a:buNone/>
              <a:defRPr/>
            </a:pPr>
            <a:r>
              <a:rPr lang="lt-LT" altLang="lt-LT" sz="3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Veiklose jau dalyvavo: </a:t>
            </a:r>
          </a:p>
          <a:p>
            <a:pPr lvl="1" algn="just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lt-LT" altLang="lt-LT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profesinių standartų ir  600 modulinių programų rengėjų ir vertintojų </a:t>
            </a:r>
          </a:p>
          <a:p>
            <a:pPr lvl="1" algn="just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lt-LT" altLang="lt-LT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ŠMM ir kitų ministerijų bei institucijų specialistai</a:t>
            </a:r>
          </a:p>
          <a:p>
            <a:pPr lvl="1" algn="just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lt-LT" altLang="lt-LT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Kiti veiklos ir švietimo sistemų atstovai - konsultantai</a:t>
            </a:r>
            <a:endParaRPr lang="lt-LT" altLang="lt-LT" sz="24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21626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332656"/>
            <a:ext cx="8964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lt-LT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Profesinis </a:t>
            </a:r>
            <a:r>
              <a:rPr lang="lt-LT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standartas </a:t>
            </a:r>
            <a:r>
              <a:rPr lang="lt-LT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lt-L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reglamentuojantis dokumentas, kuriame </a:t>
            </a:r>
            <a:r>
              <a:rPr lang="lt-LT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aprašytos sektoriui reikalingos kvalifikacijos. </a:t>
            </a:r>
            <a:endParaRPr lang="lt-L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276872"/>
            <a:ext cx="8424936" cy="426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11560" y="476672"/>
            <a:ext cx="8064707" cy="5667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PROFESINIAI STANDARTAI – TAI </a:t>
            </a: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ĮSIPAREIGOJIMAI!</a:t>
            </a:r>
          </a:p>
          <a:p>
            <a:pPr marL="0" indent="0">
              <a:buNone/>
            </a:pPr>
            <a:endParaRPr lang="lt-LT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Darbdaviams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teikti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informaciją apie reikalingas kvalifikacijas ir jų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turinį</a:t>
            </a:r>
          </a:p>
          <a:p>
            <a:pPr marL="0" indent="0">
              <a:buNone/>
            </a:pPr>
            <a:endParaRPr lang="lt-LT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Švietimo sistemai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rengti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darbdavių poreikius ir besimokančiųjų lūkesčius atitinkančias mokymo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programas</a:t>
            </a:r>
            <a:endParaRPr lang="lt-LT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31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11560" y="476672"/>
            <a:ext cx="8064707" cy="56671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PROFESINIŲ STANDARTŲ NAUDA</a:t>
            </a:r>
          </a:p>
          <a:p>
            <a:pPr>
              <a:lnSpc>
                <a:spcPct val="80000"/>
              </a:lnSpc>
              <a:buNone/>
              <a:defRPr/>
            </a:pPr>
            <a:endParaRPr lang="lt-LT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lt-L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lt-LT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vietimo sistemai –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alimybė tobulinti profesinio rengimo sistemą, remiantis informacija apie kompetencijų poreikį, rengiant darbo rinkos poreikius atitinkančias modulines profesinio mokymo programas, atnaujinant studijų programas</a:t>
            </a:r>
          </a:p>
          <a:p>
            <a:pPr>
              <a:lnSpc>
                <a:spcPct val="80000"/>
              </a:lnSpc>
              <a:buNone/>
              <a:defRPr/>
            </a:pPr>
            <a:endParaRPr lang="lt-LT" sz="3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0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39552" y="188640"/>
            <a:ext cx="8064707" cy="614383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lt-L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t-LT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arbdaviams –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tikimybė sulaukti labiau darbo vietų poreikius atitinkančios darbo jėgos, įsiliejančios į darbo rinką po mokymo pagal modulines profesinio mokymo programas, atnaujintas studijų programas,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galimybė vien pagal kvalifikaciją patvirtinantį dokumentą sužinoti realias potencialaus darbuotojo kompetencijas,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alimybė tobulinti apmokėjimo už darbą sistemą </a:t>
            </a:r>
            <a:endParaRPr lang="lt-LT" sz="3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11560" y="476672"/>
            <a:ext cx="8064707" cy="56671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lt-L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t-LT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ūsų vaikams ir kiekvienam iš mūsų –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alimybė mokytis pagal labiau darbo rinkos poreikius atitinkančias profesinio mokymo ir studijų programas,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tobulinti kvalifikaciją atsižvelgiant į realius veiklos sistemos poreikius,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siekti neformaliuoju ir savišvietos būdu įgytų kompetencijų pripažinimo </a:t>
            </a:r>
            <a:endParaRPr lang="lt-LT" sz="3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332656"/>
            <a:ext cx="8568763" cy="619268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PROFESINIŲ STANDARTŲ RENGIMO PRINCIPAI</a:t>
            </a:r>
          </a:p>
          <a:p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Prioritetinis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dėmesys veiklos pasaulio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poreikiams</a:t>
            </a:r>
          </a:p>
          <a:p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Atžvalga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 Lietuvos švietimo sistemos struktūrą, patirtį,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tradicijas</a:t>
            </a:r>
          </a:p>
          <a:p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Socialinės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partnerystės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principas </a:t>
            </a:r>
          </a:p>
          <a:p>
            <a:pPr lvl="0"/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Metodologinio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pagrįstumo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principas</a:t>
            </a:r>
          </a:p>
          <a:p>
            <a:pPr lvl="0"/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Kvalifikacijų </a:t>
            </a:r>
            <a:r>
              <a:rPr lang="lt-LT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skaidrumas, išsamumas ir </a:t>
            </a:r>
            <a:r>
              <a:rPr lang="lt-LT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suprantamumas</a:t>
            </a:r>
          </a:p>
        </p:txBody>
      </p:sp>
    </p:spTree>
    <p:extLst>
      <p:ext uri="{BB962C8B-B14F-4D97-AF65-F5344CB8AC3E}">
        <p14:creationId xmlns:p14="http://schemas.microsoft.com/office/powerpoint/2010/main" val="355169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332656"/>
            <a:ext cx="8568763" cy="72008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lt-LT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Kaip buvo rengiami profesiniai standartai?</a:t>
            </a:r>
            <a:endParaRPr lang="lt-LT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137" y="1196753"/>
            <a:ext cx="8847154" cy="534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5503</TotalTime>
  <Words>336</Words>
  <Application>Microsoft Office PowerPoint</Application>
  <PresentationFormat>Demonstracija ekrane (4:3)</PresentationFormat>
  <Paragraphs>68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5" baseType="lpstr">
      <vt:lpstr>Slice</vt:lpstr>
      <vt:lpstr> 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Toliau Eisime kartu?!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Renata Leitienė</dc:creator>
  <cp:lastModifiedBy>vartotojas</cp:lastModifiedBy>
  <cp:revision>460</cp:revision>
  <cp:lastPrinted>2012-10-04T11:25:49Z</cp:lastPrinted>
  <dcterms:created xsi:type="dcterms:W3CDTF">2010-06-11T10:52:51Z</dcterms:created>
  <dcterms:modified xsi:type="dcterms:W3CDTF">2015-09-21T08:51:41Z</dcterms:modified>
</cp:coreProperties>
</file>