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310" r:id="rId3"/>
    <p:sldId id="337" r:id="rId4"/>
    <p:sldId id="324" r:id="rId5"/>
    <p:sldId id="325" r:id="rId6"/>
    <p:sldId id="326" r:id="rId7"/>
    <p:sldId id="327" r:id="rId8"/>
    <p:sldId id="328" r:id="rId9"/>
    <p:sldId id="329" r:id="rId10"/>
    <p:sldId id="331" r:id="rId11"/>
    <p:sldId id="332" r:id="rId12"/>
    <p:sldId id="330" r:id="rId13"/>
    <p:sldId id="333" r:id="rId14"/>
    <p:sldId id="334" r:id="rId15"/>
    <p:sldId id="335" r:id="rId16"/>
    <p:sldId id="336" r:id="rId17"/>
    <p:sldId id="323" r:id="rId18"/>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240BE8-573F-42B0-81C6-DEB92D399CF8}"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B6EFCF6F-7C27-4DB8-9E77-FA1903B79040}">
      <dgm:prSet phldrT="[Text]" custT="1"/>
      <dgm:spPr/>
      <dgm:t>
        <a:bodyPr/>
        <a:lstStyle/>
        <a:p>
          <a:r>
            <a:rPr lang="lt-LT" sz="4000" dirty="0" smtClean="0"/>
            <a:t>Prieš aprašo pakeitimus iki 2023-10-04</a:t>
          </a:r>
          <a:endParaRPr lang="en-US" sz="4000" dirty="0"/>
        </a:p>
      </dgm:t>
    </dgm:pt>
    <dgm:pt modelId="{C652D767-4421-4FF6-BA76-7D6DD5043978}" type="parTrans" cxnId="{9E08349D-CFB8-4414-82BE-8E7A72A59F9A}">
      <dgm:prSet/>
      <dgm:spPr/>
      <dgm:t>
        <a:bodyPr/>
        <a:lstStyle/>
        <a:p>
          <a:endParaRPr lang="en-US"/>
        </a:p>
      </dgm:t>
    </dgm:pt>
    <dgm:pt modelId="{B022560D-7FAE-44A3-AFC7-AEA36FB837B4}" type="sibTrans" cxnId="{9E08349D-CFB8-4414-82BE-8E7A72A59F9A}">
      <dgm:prSet/>
      <dgm:spPr/>
      <dgm:t>
        <a:bodyPr/>
        <a:lstStyle/>
        <a:p>
          <a:endParaRPr lang="en-US"/>
        </a:p>
      </dgm:t>
    </dgm:pt>
    <dgm:pt modelId="{6F49B5E9-28ED-4DD7-A7CB-C4239A6817A2}">
      <dgm:prSet phldrT="[Text]"/>
      <dgm:spPr/>
      <dgm:t>
        <a:bodyPr/>
        <a:lstStyle/>
        <a:p>
          <a:r>
            <a:rPr lang="lt-LT" dirty="0" smtClean="0"/>
            <a:t>IV – V lygio kvalifikacijų vertinimas galėjo vykti visur, susiderinus su pasitelktu teikėju</a:t>
          </a:r>
          <a:endParaRPr lang="en-US" dirty="0"/>
        </a:p>
      </dgm:t>
    </dgm:pt>
    <dgm:pt modelId="{B2A15429-A08D-4F4B-9C4A-80C0022DFA5D}" type="parTrans" cxnId="{F6F3998E-9D19-49BB-B496-5D692E75B78A}">
      <dgm:prSet/>
      <dgm:spPr/>
      <dgm:t>
        <a:bodyPr/>
        <a:lstStyle/>
        <a:p>
          <a:endParaRPr lang="en-US"/>
        </a:p>
      </dgm:t>
    </dgm:pt>
    <dgm:pt modelId="{1475D913-D13A-4662-BE96-548446134023}" type="sibTrans" cxnId="{F6F3998E-9D19-49BB-B496-5D692E75B78A}">
      <dgm:prSet/>
      <dgm:spPr/>
      <dgm:t>
        <a:bodyPr/>
        <a:lstStyle/>
        <a:p>
          <a:endParaRPr lang="en-US"/>
        </a:p>
      </dgm:t>
    </dgm:pt>
    <dgm:pt modelId="{2B32F2CD-044D-4BBC-9832-EB092FC113DE}">
      <dgm:prSet phldrT="[Text]" custT="1"/>
      <dgm:spPr/>
      <dgm:t>
        <a:bodyPr/>
        <a:lstStyle/>
        <a:p>
          <a:r>
            <a:rPr lang="lt-LT" sz="4000" dirty="0" smtClean="0"/>
            <a:t>Po aprašo pakeitimo nuo 2023-10-04</a:t>
          </a:r>
          <a:endParaRPr lang="en-US" sz="4000" dirty="0"/>
        </a:p>
      </dgm:t>
    </dgm:pt>
    <dgm:pt modelId="{8D33492C-D1D8-4BCD-80D0-6D07927DFB04}" type="parTrans" cxnId="{DF201A8D-D954-4A87-9BC1-3E49F55792AF}">
      <dgm:prSet/>
      <dgm:spPr/>
      <dgm:t>
        <a:bodyPr/>
        <a:lstStyle/>
        <a:p>
          <a:endParaRPr lang="en-US"/>
        </a:p>
      </dgm:t>
    </dgm:pt>
    <dgm:pt modelId="{843B4C46-0481-4D2D-BA7E-57A29262F5F1}" type="sibTrans" cxnId="{DF201A8D-D954-4A87-9BC1-3E49F55792AF}">
      <dgm:prSet/>
      <dgm:spPr/>
      <dgm:t>
        <a:bodyPr/>
        <a:lstStyle/>
        <a:p>
          <a:endParaRPr lang="en-US"/>
        </a:p>
      </dgm:t>
    </dgm:pt>
    <dgm:pt modelId="{CD8E92D9-8EF8-4CDB-9A0D-50122D7C12E3}">
      <dgm:prSet phldrT="[Text]"/>
      <dgm:spPr/>
      <dgm:t>
        <a:bodyPr/>
        <a:lstStyle/>
        <a:p>
          <a:r>
            <a:rPr lang="lt-LT" dirty="0" smtClean="0"/>
            <a:t>Kompetencijų vertinimo centrai</a:t>
          </a:r>
          <a:endParaRPr lang="en-US" dirty="0"/>
        </a:p>
      </dgm:t>
    </dgm:pt>
    <dgm:pt modelId="{778E946B-EF80-4804-B06B-C78218CA9CA8}" type="parTrans" cxnId="{9C6AB3BA-4EFD-435A-951F-CEA78E394406}">
      <dgm:prSet/>
      <dgm:spPr/>
      <dgm:t>
        <a:bodyPr/>
        <a:lstStyle/>
        <a:p>
          <a:endParaRPr lang="en-US"/>
        </a:p>
      </dgm:t>
    </dgm:pt>
    <dgm:pt modelId="{BD047358-6A3C-4BAF-A8FB-12694754C631}" type="sibTrans" cxnId="{9C6AB3BA-4EFD-435A-951F-CEA78E394406}">
      <dgm:prSet/>
      <dgm:spPr/>
      <dgm:t>
        <a:bodyPr/>
        <a:lstStyle/>
        <a:p>
          <a:endParaRPr lang="en-US"/>
        </a:p>
      </dgm:t>
    </dgm:pt>
    <dgm:pt modelId="{4DD77209-71EB-4E4D-9901-BCDBB244CDE6}">
      <dgm:prSet phldrT="[Text]"/>
      <dgm:spPr/>
      <dgm:t>
        <a:bodyPr/>
        <a:lstStyle/>
        <a:p>
          <a:r>
            <a:rPr lang="lt-LT" dirty="0" smtClean="0"/>
            <a:t>IV – V lygio kvalifikacijų vertinimas galės vykti tik kompetencijų vertinimo centruose arba pas profesinio mokymo teikėjus, su kuriais kompetencijų vertinimo centrai sudarys sutartis</a:t>
          </a:r>
          <a:endParaRPr lang="en-US" dirty="0"/>
        </a:p>
      </dgm:t>
    </dgm:pt>
    <dgm:pt modelId="{961BD3F0-F474-495B-BA1C-99019565269D}" type="parTrans" cxnId="{15B15300-EA7D-4C92-B97D-0567422E762B}">
      <dgm:prSet/>
      <dgm:spPr/>
      <dgm:t>
        <a:bodyPr/>
        <a:lstStyle/>
        <a:p>
          <a:endParaRPr lang="en-US"/>
        </a:p>
      </dgm:t>
    </dgm:pt>
    <dgm:pt modelId="{9AD9A65E-88B2-4581-8EC6-D4998C8942C5}" type="sibTrans" cxnId="{15B15300-EA7D-4C92-B97D-0567422E762B}">
      <dgm:prSet/>
      <dgm:spPr/>
      <dgm:t>
        <a:bodyPr/>
        <a:lstStyle/>
        <a:p>
          <a:endParaRPr lang="en-US"/>
        </a:p>
      </dgm:t>
    </dgm:pt>
    <dgm:pt modelId="{21DE5614-1DA0-4B7C-8755-4E22434AF86C}">
      <dgm:prSet phldrT="[Text]"/>
      <dgm:spPr/>
      <dgm:t>
        <a:bodyPr/>
        <a:lstStyle/>
        <a:p>
          <a:r>
            <a:rPr lang="lt-LT" dirty="0" smtClean="0"/>
            <a:t>Pasitelkti teikėjai</a:t>
          </a:r>
          <a:endParaRPr lang="en-US" dirty="0"/>
        </a:p>
      </dgm:t>
    </dgm:pt>
    <dgm:pt modelId="{EBAA3770-AD33-4D0D-A85C-D03507EF4827}" type="parTrans" cxnId="{3BFD25A2-42D0-43BF-B06C-8A0A6CFD3416}">
      <dgm:prSet/>
      <dgm:spPr/>
    </dgm:pt>
    <dgm:pt modelId="{02AA4FA2-C125-43A1-8C85-AB95AED51BB8}" type="sibTrans" cxnId="{3BFD25A2-42D0-43BF-B06C-8A0A6CFD3416}">
      <dgm:prSet/>
      <dgm:spPr/>
    </dgm:pt>
    <dgm:pt modelId="{DCE62FB3-2E12-419B-AEA7-DAF344D22D43}" type="pres">
      <dgm:prSet presAssocID="{AC240BE8-573F-42B0-81C6-DEB92D399CF8}" presName="Name0" presStyleCnt="0">
        <dgm:presLayoutVars>
          <dgm:dir/>
          <dgm:animLvl val="lvl"/>
          <dgm:resizeHandles/>
        </dgm:presLayoutVars>
      </dgm:prSet>
      <dgm:spPr/>
      <dgm:t>
        <a:bodyPr/>
        <a:lstStyle/>
        <a:p>
          <a:endParaRPr lang="en-US"/>
        </a:p>
      </dgm:t>
    </dgm:pt>
    <dgm:pt modelId="{2E4EE9AC-97C5-4889-91FB-DB0C587C26FD}" type="pres">
      <dgm:prSet presAssocID="{B6EFCF6F-7C27-4DB8-9E77-FA1903B79040}" presName="linNode" presStyleCnt="0"/>
      <dgm:spPr/>
    </dgm:pt>
    <dgm:pt modelId="{5D4262C9-013F-4D80-BD9D-652B32F847CC}" type="pres">
      <dgm:prSet presAssocID="{B6EFCF6F-7C27-4DB8-9E77-FA1903B79040}" presName="parentShp" presStyleLbl="node1" presStyleIdx="0" presStyleCnt="2">
        <dgm:presLayoutVars>
          <dgm:bulletEnabled val="1"/>
        </dgm:presLayoutVars>
      </dgm:prSet>
      <dgm:spPr/>
      <dgm:t>
        <a:bodyPr/>
        <a:lstStyle/>
        <a:p>
          <a:endParaRPr lang="en-US"/>
        </a:p>
      </dgm:t>
    </dgm:pt>
    <dgm:pt modelId="{C13A6407-12C5-4636-AE56-B81FA960D696}" type="pres">
      <dgm:prSet presAssocID="{B6EFCF6F-7C27-4DB8-9E77-FA1903B79040}" presName="childShp" presStyleLbl="bgAccFollowNode1" presStyleIdx="0" presStyleCnt="2">
        <dgm:presLayoutVars>
          <dgm:bulletEnabled val="1"/>
        </dgm:presLayoutVars>
      </dgm:prSet>
      <dgm:spPr/>
      <dgm:t>
        <a:bodyPr/>
        <a:lstStyle/>
        <a:p>
          <a:endParaRPr lang="en-US"/>
        </a:p>
      </dgm:t>
    </dgm:pt>
    <dgm:pt modelId="{BEEC63CD-1EE0-4AE1-9A85-7B51E9F50CE9}" type="pres">
      <dgm:prSet presAssocID="{B022560D-7FAE-44A3-AFC7-AEA36FB837B4}" presName="spacing" presStyleCnt="0"/>
      <dgm:spPr/>
    </dgm:pt>
    <dgm:pt modelId="{2CA8B924-E6C5-40D0-8400-5927E5096D58}" type="pres">
      <dgm:prSet presAssocID="{2B32F2CD-044D-4BBC-9832-EB092FC113DE}" presName="linNode" presStyleCnt="0"/>
      <dgm:spPr/>
    </dgm:pt>
    <dgm:pt modelId="{57527C12-4892-40D6-A7F7-2B813641D6C6}" type="pres">
      <dgm:prSet presAssocID="{2B32F2CD-044D-4BBC-9832-EB092FC113DE}" presName="parentShp" presStyleLbl="node1" presStyleIdx="1" presStyleCnt="2">
        <dgm:presLayoutVars>
          <dgm:bulletEnabled val="1"/>
        </dgm:presLayoutVars>
      </dgm:prSet>
      <dgm:spPr/>
      <dgm:t>
        <a:bodyPr/>
        <a:lstStyle/>
        <a:p>
          <a:endParaRPr lang="en-US"/>
        </a:p>
      </dgm:t>
    </dgm:pt>
    <dgm:pt modelId="{E754D3DA-205D-42E5-9A0F-1AC685E0CDB8}" type="pres">
      <dgm:prSet presAssocID="{2B32F2CD-044D-4BBC-9832-EB092FC113DE}" presName="childShp" presStyleLbl="bgAccFollowNode1" presStyleIdx="1" presStyleCnt="2">
        <dgm:presLayoutVars>
          <dgm:bulletEnabled val="1"/>
        </dgm:presLayoutVars>
      </dgm:prSet>
      <dgm:spPr/>
      <dgm:t>
        <a:bodyPr/>
        <a:lstStyle/>
        <a:p>
          <a:endParaRPr lang="en-US"/>
        </a:p>
      </dgm:t>
    </dgm:pt>
  </dgm:ptLst>
  <dgm:cxnLst>
    <dgm:cxn modelId="{F6F3998E-9D19-49BB-B496-5D692E75B78A}" srcId="{B6EFCF6F-7C27-4DB8-9E77-FA1903B79040}" destId="{6F49B5E9-28ED-4DD7-A7CB-C4239A6817A2}" srcOrd="1" destOrd="0" parTransId="{B2A15429-A08D-4F4B-9C4A-80C0022DFA5D}" sibTransId="{1475D913-D13A-4662-BE96-548446134023}"/>
    <dgm:cxn modelId="{6B4AAD8A-7921-4FCD-80CE-701C5D3A1511}" type="presOf" srcId="{21DE5614-1DA0-4B7C-8755-4E22434AF86C}" destId="{C13A6407-12C5-4636-AE56-B81FA960D696}" srcOrd="0" destOrd="0" presId="urn:microsoft.com/office/officeart/2005/8/layout/vList6"/>
    <dgm:cxn modelId="{D1D415BB-48FC-4289-9C64-CC897CAABDB6}" type="presOf" srcId="{CD8E92D9-8EF8-4CDB-9A0D-50122D7C12E3}" destId="{E754D3DA-205D-42E5-9A0F-1AC685E0CDB8}" srcOrd="0" destOrd="0" presId="urn:microsoft.com/office/officeart/2005/8/layout/vList6"/>
    <dgm:cxn modelId="{75818EF3-788A-4DBE-8EA6-606CEA970E27}" type="presOf" srcId="{2B32F2CD-044D-4BBC-9832-EB092FC113DE}" destId="{57527C12-4892-40D6-A7F7-2B813641D6C6}" srcOrd="0" destOrd="0" presId="urn:microsoft.com/office/officeart/2005/8/layout/vList6"/>
    <dgm:cxn modelId="{7EB1953A-0F57-4919-B4AF-0102F87F44E9}" type="presOf" srcId="{6F49B5E9-28ED-4DD7-A7CB-C4239A6817A2}" destId="{C13A6407-12C5-4636-AE56-B81FA960D696}" srcOrd="0" destOrd="1" presId="urn:microsoft.com/office/officeart/2005/8/layout/vList6"/>
    <dgm:cxn modelId="{DF201A8D-D954-4A87-9BC1-3E49F55792AF}" srcId="{AC240BE8-573F-42B0-81C6-DEB92D399CF8}" destId="{2B32F2CD-044D-4BBC-9832-EB092FC113DE}" srcOrd="1" destOrd="0" parTransId="{8D33492C-D1D8-4BCD-80D0-6D07927DFB04}" sibTransId="{843B4C46-0481-4D2D-BA7E-57A29262F5F1}"/>
    <dgm:cxn modelId="{9E08349D-CFB8-4414-82BE-8E7A72A59F9A}" srcId="{AC240BE8-573F-42B0-81C6-DEB92D399CF8}" destId="{B6EFCF6F-7C27-4DB8-9E77-FA1903B79040}" srcOrd="0" destOrd="0" parTransId="{C652D767-4421-4FF6-BA76-7D6DD5043978}" sibTransId="{B022560D-7FAE-44A3-AFC7-AEA36FB837B4}"/>
    <dgm:cxn modelId="{3BFD25A2-42D0-43BF-B06C-8A0A6CFD3416}" srcId="{B6EFCF6F-7C27-4DB8-9E77-FA1903B79040}" destId="{21DE5614-1DA0-4B7C-8755-4E22434AF86C}" srcOrd="0" destOrd="0" parTransId="{EBAA3770-AD33-4D0D-A85C-D03507EF4827}" sibTransId="{02AA4FA2-C125-43A1-8C85-AB95AED51BB8}"/>
    <dgm:cxn modelId="{0ADFFA10-07FC-44A2-A9A6-F62D1450EA13}" type="presOf" srcId="{B6EFCF6F-7C27-4DB8-9E77-FA1903B79040}" destId="{5D4262C9-013F-4D80-BD9D-652B32F847CC}" srcOrd="0" destOrd="0" presId="urn:microsoft.com/office/officeart/2005/8/layout/vList6"/>
    <dgm:cxn modelId="{15B15300-EA7D-4C92-B97D-0567422E762B}" srcId="{2B32F2CD-044D-4BBC-9832-EB092FC113DE}" destId="{4DD77209-71EB-4E4D-9901-BCDBB244CDE6}" srcOrd="1" destOrd="0" parTransId="{961BD3F0-F474-495B-BA1C-99019565269D}" sibTransId="{9AD9A65E-88B2-4581-8EC6-D4998C8942C5}"/>
    <dgm:cxn modelId="{CED02843-DAE7-4B71-8388-02388C2A6199}" type="presOf" srcId="{AC240BE8-573F-42B0-81C6-DEB92D399CF8}" destId="{DCE62FB3-2E12-419B-AEA7-DAF344D22D43}" srcOrd="0" destOrd="0" presId="urn:microsoft.com/office/officeart/2005/8/layout/vList6"/>
    <dgm:cxn modelId="{9C6AB3BA-4EFD-435A-951F-CEA78E394406}" srcId="{2B32F2CD-044D-4BBC-9832-EB092FC113DE}" destId="{CD8E92D9-8EF8-4CDB-9A0D-50122D7C12E3}" srcOrd="0" destOrd="0" parTransId="{778E946B-EF80-4804-B06B-C78218CA9CA8}" sibTransId="{BD047358-6A3C-4BAF-A8FB-12694754C631}"/>
    <dgm:cxn modelId="{4B4AF667-9001-43C6-86A0-84C05714AF40}" type="presOf" srcId="{4DD77209-71EB-4E4D-9901-BCDBB244CDE6}" destId="{E754D3DA-205D-42E5-9A0F-1AC685E0CDB8}" srcOrd="0" destOrd="1" presId="urn:microsoft.com/office/officeart/2005/8/layout/vList6"/>
    <dgm:cxn modelId="{C0556566-5194-4282-B010-EE9D16A9643A}" type="presParOf" srcId="{DCE62FB3-2E12-419B-AEA7-DAF344D22D43}" destId="{2E4EE9AC-97C5-4889-91FB-DB0C587C26FD}" srcOrd="0" destOrd="0" presId="urn:microsoft.com/office/officeart/2005/8/layout/vList6"/>
    <dgm:cxn modelId="{83F47E3A-F661-4676-B417-395A2C318FE1}" type="presParOf" srcId="{2E4EE9AC-97C5-4889-91FB-DB0C587C26FD}" destId="{5D4262C9-013F-4D80-BD9D-652B32F847CC}" srcOrd="0" destOrd="0" presId="urn:microsoft.com/office/officeart/2005/8/layout/vList6"/>
    <dgm:cxn modelId="{007BD21C-BF64-4E8B-92FE-F751600D6201}" type="presParOf" srcId="{2E4EE9AC-97C5-4889-91FB-DB0C587C26FD}" destId="{C13A6407-12C5-4636-AE56-B81FA960D696}" srcOrd="1" destOrd="0" presId="urn:microsoft.com/office/officeart/2005/8/layout/vList6"/>
    <dgm:cxn modelId="{C73C8EC0-DF97-4F1B-A5DD-D187C380646D}" type="presParOf" srcId="{DCE62FB3-2E12-419B-AEA7-DAF344D22D43}" destId="{BEEC63CD-1EE0-4AE1-9A85-7B51E9F50CE9}" srcOrd="1" destOrd="0" presId="urn:microsoft.com/office/officeart/2005/8/layout/vList6"/>
    <dgm:cxn modelId="{A32F094C-EFAF-4778-9A22-0C5322465113}" type="presParOf" srcId="{DCE62FB3-2E12-419B-AEA7-DAF344D22D43}" destId="{2CA8B924-E6C5-40D0-8400-5927E5096D58}" srcOrd="2" destOrd="0" presId="urn:microsoft.com/office/officeart/2005/8/layout/vList6"/>
    <dgm:cxn modelId="{CEB7CE3C-54FD-4B08-9D9E-D6BF87E7D130}" type="presParOf" srcId="{2CA8B924-E6C5-40D0-8400-5927E5096D58}" destId="{57527C12-4892-40D6-A7F7-2B813641D6C6}" srcOrd="0" destOrd="0" presId="urn:microsoft.com/office/officeart/2005/8/layout/vList6"/>
    <dgm:cxn modelId="{0625D339-BF35-4E97-9FCA-96B2E837A8D8}" type="presParOf" srcId="{2CA8B924-E6C5-40D0-8400-5927E5096D58}" destId="{E754D3DA-205D-42E5-9A0F-1AC685E0CDB8}"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3A6407-12C5-4636-AE56-B81FA960D696}">
      <dsp:nvSpPr>
        <dsp:cNvPr id="0" name=""/>
        <dsp:cNvSpPr/>
      </dsp:nvSpPr>
      <dsp:spPr>
        <a:xfrm>
          <a:off x="4389119" y="595"/>
          <a:ext cx="6583680" cy="2321718"/>
        </a:xfrm>
        <a:prstGeom prst="rightArrow">
          <a:avLst>
            <a:gd name="adj1" fmla="val 75000"/>
            <a:gd name="adj2" fmla="val 50000"/>
          </a:avLst>
        </a:prstGeom>
        <a:solidFill>
          <a:schemeClr val="accent1">
            <a:alpha val="90000"/>
            <a:tint val="40000"/>
            <a:hueOff val="0"/>
            <a:satOff val="0"/>
            <a:lumOff val="0"/>
            <a:alphaOff val="0"/>
          </a:schemeClr>
        </a:solidFill>
        <a:ln w="2642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lt-LT" sz="2100" kern="1200" dirty="0" smtClean="0"/>
            <a:t>Pasitelkti teikėjai</a:t>
          </a:r>
          <a:endParaRPr lang="en-US" sz="2100" kern="1200" dirty="0"/>
        </a:p>
        <a:p>
          <a:pPr marL="228600" lvl="1" indent="-228600" algn="l" defTabSz="933450">
            <a:lnSpc>
              <a:spcPct val="90000"/>
            </a:lnSpc>
            <a:spcBef>
              <a:spcPct val="0"/>
            </a:spcBef>
            <a:spcAft>
              <a:spcPct val="15000"/>
            </a:spcAft>
            <a:buChar char="••"/>
          </a:pPr>
          <a:r>
            <a:rPr lang="lt-LT" sz="2100" kern="1200" dirty="0" smtClean="0"/>
            <a:t>IV – V lygio kvalifikacijų vertinimas galėjo vykti visur, susiderinus su pasitelktu teikėju</a:t>
          </a:r>
          <a:endParaRPr lang="en-US" sz="2100" kern="1200" dirty="0"/>
        </a:p>
      </dsp:txBody>
      <dsp:txXfrm>
        <a:off x="4389119" y="290810"/>
        <a:ext cx="5713036" cy="1741288"/>
      </dsp:txXfrm>
    </dsp:sp>
    <dsp:sp modelId="{5D4262C9-013F-4D80-BD9D-652B32F847CC}">
      <dsp:nvSpPr>
        <dsp:cNvPr id="0" name=""/>
        <dsp:cNvSpPr/>
      </dsp:nvSpPr>
      <dsp:spPr>
        <a:xfrm>
          <a:off x="0" y="595"/>
          <a:ext cx="4389120" cy="2321718"/>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a:lnSpc>
              <a:spcPct val="90000"/>
            </a:lnSpc>
            <a:spcBef>
              <a:spcPct val="0"/>
            </a:spcBef>
            <a:spcAft>
              <a:spcPct val="35000"/>
            </a:spcAft>
          </a:pPr>
          <a:r>
            <a:rPr lang="lt-LT" sz="4000" kern="1200" dirty="0" smtClean="0"/>
            <a:t>Prieš aprašo pakeitimus iki 2023-10-04</a:t>
          </a:r>
          <a:endParaRPr lang="en-US" sz="4000" kern="1200" dirty="0"/>
        </a:p>
      </dsp:txBody>
      <dsp:txXfrm>
        <a:off x="113337" y="113932"/>
        <a:ext cx="4162446" cy="2095044"/>
      </dsp:txXfrm>
    </dsp:sp>
    <dsp:sp modelId="{E754D3DA-205D-42E5-9A0F-1AC685E0CDB8}">
      <dsp:nvSpPr>
        <dsp:cNvPr id="0" name=""/>
        <dsp:cNvSpPr/>
      </dsp:nvSpPr>
      <dsp:spPr>
        <a:xfrm>
          <a:off x="4389119" y="2554485"/>
          <a:ext cx="6583680" cy="2321718"/>
        </a:xfrm>
        <a:prstGeom prst="rightArrow">
          <a:avLst>
            <a:gd name="adj1" fmla="val 75000"/>
            <a:gd name="adj2" fmla="val 50000"/>
          </a:avLst>
        </a:prstGeom>
        <a:solidFill>
          <a:schemeClr val="accent1">
            <a:alpha val="90000"/>
            <a:tint val="40000"/>
            <a:hueOff val="0"/>
            <a:satOff val="0"/>
            <a:lumOff val="0"/>
            <a:alphaOff val="0"/>
          </a:schemeClr>
        </a:solidFill>
        <a:ln w="2642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lt-LT" sz="2100" kern="1200" dirty="0" smtClean="0"/>
            <a:t>Kompetencijų vertinimo centrai</a:t>
          </a:r>
          <a:endParaRPr lang="en-US" sz="2100" kern="1200" dirty="0"/>
        </a:p>
        <a:p>
          <a:pPr marL="228600" lvl="1" indent="-228600" algn="l" defTabSz="933450">
            <a:lnSpc>
              <a:spcPct val="90000"/>
            </a:lnSpc>
            <a:spcBef>
              <a:spcPct val="0"/>
            </a:spcBef>
            <a:spcAft>
              <a:spcPct val="15000"/>
            </a:spcAft>
            <a:buChar char="••"/>
          </a:pPr>
          <a:r>
            <a:rPr lang="lt-LT" sz="2100" kern="1200" dirty="0" smtClean="0"/>
            <a:t>IV – V lygio kvalifikacijų vertinimas galės vykti tik kompetencijų vertinimo centruose arba pas profesinio mokymo teikėjus, su kuriais kompetencijų vertinimo centrai sudarys sutartis</a:t>
          </a:r>
          <a:endParaRPr lang="en-US" sz="2100" kern="1200" dirty="0"/>
        </a:p>
      </dsp:txBody>
      <dsp:txXfrm>
        <a:off x="4389119" y="2844700"/>
        <a:ext cx="5713036" cy="1741288"/>
      </dsp:txXfrm>
    </dsp:sp>
    <dsp:sp modelId="{57527C12-4892-40D6-A7F7-2B813641D6C6}">
      <dsp:nvSpPr>
        <dsp:cNvPr id="0" name=""/>
        <dsp:cNvSpPr/>
      </dsp:nvSpPr>
      <dsp:spPr>
        <a:xfrm>
          <a:off x="0" y="2554485"/>
          <a:ext cx="4389120" cy="2321718"/>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a:lnSpc>
              <a:spcPct val="90000"/>
            </a:lnSpc>
            <a:spcBef>
              <a:spcPct val="0"/>
            </a:spcBef>
            <a:spcAft>
              <a:spcPct val="35000"/>
            </a:spcAft>
          </a:pPr>
          <a:r>
            <a:rPr lang="lt-LT" sz="4000" kern="1200" dirty="0" smtClean="0"/>
            <a:t>Po aprašo pakeitimo nuo 2023-10-04</a:t>
          </a:r>
          <a:endParaRPr lang="en-US" sz="4000" kern="1200" dirty="0"/>
        </a:p>
      </dsp:txBody>
      <dsp:txXfrm>
        <a:off x="113337" y="2667822"/>
        <a:ext cx="4162446" cy="2095044"/>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759F39-5C27-4078-83F9-AEB017B29F21}" type="datetimeFigureOut">
              <a:rPr lang="en-US" smtClean="0"/>
              <a:t>2023-12-08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C5A6A1-7715-418F-B58C-3CA07510BA82}" type="slidenum">
              <a:rPr lang="en-US" smtClean="0"/>
              <a:t>‹#›</a:t>
            </a:fld>
            <a:endParaRPr lang="en-US"/>
          </a:p>
        </p:txBody>
      </p:sp>
    </p:spTree>
    <p:extLst>
      <p:ext uri="{BB962C8B-B14F-4D97-AF65-F5344CB8AC3E}">
        <p14:creationId xmlns:p14="http://schemas.microsoft.com/office/powerpoint/2010/main" val="1607654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dirty="0" smtClean="0"/>
              <a:t>Anksčiau</a:t>
            </a:r>
            <a:r>
              <a:rPr lang="lt-LT" baseline="0" dirty="0" smtClean="0"/>
              <a:t> buvo „būti paruoštas atskiras stalas / suolas su testui atlikti reikalinga kompiuterine įranga. Patalpoje taip pat turi būti laikrodis, rašomoji lenta ar sudarytos kitos galimybės teorinės dalies (žinių) vertinimo testo laikymo eigą prižiūrinčiam darbuotojui užrašyti vertinimo pradžios ir pabaigos laiką.</a:t>
            </a:r>
            <a:endParaRPr lang="en-US" dirty="0"/>
          </a:p>
        </p:txBody>
      </p:sp>
      <p:sp>
        <p:nvSpPr>
          <p:cNvPr id="4" name="Slide Number Placeholder 3"/>
          <p:cNvSpPr>
            <a:spLocks noGrp="1"/>
          </p:cNvSpPr>
          <p:nvPr>
            <p:ph type="sldNum" sz="quarter" idx="10"/>
          </p:nvPr>
        </p:nvSpPr>
        <p:spPr/>
        <p:txBody>
          <a:bodyPr/>
          <a:lstStyle/>
          <a:p>
            <a:fld id="{17C5A6A1-7715-418F-B58C-3CA07510BA82}" type="slidenum">
              <a:rPr lang="en-US" smtClean="0"/>
              <a:t>9</a:t>
            </a:fld>
            <a:endParaRPr lang="en-US"/>
          </a:p>
        </p:txBody>
      </p:sp>
    </p:spTree>
    <p:extLst>
      <p:ext uri="{BB962C8B-B14F-4D97-AF65-F5344CB8AC3E}">
        <p14:creationId xmlns:p14="http://schemas.microsoft.com/office/powerpoint/2010/main" val="1060511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dirty="0" smtClean="0"/>
              <a:t>41. Nelieka</a:t>
            </a:r>
            <a:r>
              <a:rPr lang="lt-LT" baseline="0" dirty="0" smtClean="0"/>
              <a:t> vardo ir pavardės</a:t>
            </a:r>
            <a:endParaRPr lang="en-US" dirty="0"/>
          </a:p>
        </p:txBody>
      </p:sp>
      <p:sp>
        <p:nvSpPr>
          <p:cNvPr id="4" name="Slide Number Placeholder 3"/>
          <p:cNvSpPr>
            <a:spLocks noGrp="1"/>
          </p:cNvSpPr>
          <p:nvPr>
            <p:ph type="sldNum" sz="quarter" idx="10"/>
          </p:nvPr>
        </p:nvSpPr>
        <p:spPr/>
        <p:txBody>
          <a:bodyPr/>
          <a:lstStyle/>
          <a:p>
            <a:fld id="{17C5A6A1-7715-418F-B58C-3CA07510BA82}" type="slidenum">
              <a:rPr lang="en-US" smtClean="0"/>
              <a:t>10</a:t>
            </a:fld>
            <a:endParaRPr lang="en-US"/>
          </a:p>
        </p:txBody>
      </p:sp>
    </p:spTree>
    <p:extLst>
      <p:ext uri="{BB962C8B-B14F-4D97-AF65-F5344CB8AC3E}">
        <p14:creationId xmlns:p14="http://schemas.microsoft.com/office/powerpoint/2010/main" val="2366174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dirty="0" smtClean="0"/>
              <a:t>Nelieka</a:t>
            </a:r>
            <a:r>
              <a:rPr lang="lt-LT" baseline="0" dirty="0" smtClean="0"/>
              <a:t> „ne mažiau“ </a:t>
            </a:r>
            <a:endParaRPr lang="en-US" dirty="0"/>
          </a:p>
        </p:txBody>
      </p:sp>
      <p:sp>
        <p:nvSpPr>
          <p:cNvPr id="4" name="Slide Number Placeholder 3"/>
          <p:cNvSpPr>
            <a:spLocks noGrp="1"/>
          </p:cNvSpPr>
          <p:nvPr>
            <p:ph type="sldNum" sz="quarter" idx="10"/>
          </p:nvPr>
        </p:nvSpPr>
        <p:spPr/>
        <p:txBody>
          <a:bodyPr/>
          <a:lstStyle/>
          <a:p>
            <a:fld id="{17C5A6A1-7715-418F-B58C-3CA07510BA82}" type="slidenum">
              <a:rPr lang="en-US" smtClean="0"/>
              <a:t>11</a:t>
            </a:fld>
            <a:endParaRPr lang="en-US"/>
          </a:p>
        </p:txBody>
      </p:sp>
    </p:spTree>
    <p:extLst>
      <p:ext uri="{BB962C8B-B14F-4D97-AF65-F5344CB8AC3E}">
        <p14:creationId xmlns:p14="http://schemas.microsoft.com/office/powerpoint/2010/main" val="3037330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lt-LT" smtClean="0"/>
              <a:t>Spustelėję redag. ruoš. pavad. stilių</a:t>
            </a:r>
            <a:endParaRPr lang="en-US" dirty="0"/>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en-US" dirty="0"/>
          </a:p>
        </p:txBody>
      </p:sp>
      <p:sp>
        <p:nvSpPr>
          <p:cNvPr id="4" name="Date Placeholder 3"/>
          <p:cNvSpPr>
            <a:spLocks noGrp="1"/>
          </p:cNvSpPr>
          <p:nvPr>
            <p:ph type="dt" sz="half" idx="10"/>
          </p:nvPr>
        </p:nvSpPr>
        <p:spPr/>
        <p:txBody>
          <a:bodyPr/>
          <a:lstStyle/>
          <a:p>
            <a:fld id="{1AB34DAB-9B09-4953-A192-69FB60735AED}" type="datetimeFigureOut">
              <a:rPr lang="lt-LT" smtClean="0"/>
              <a:t>2023-12-08</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7EE28E6A-B36C-481D-A25F-34948A2A821B}" type="slidenum">
              <a:rPr lang="lt-LT" smtClean="0"/>
              <a:t>‹#›</a:t>
            </a:fld>
            <a:endParaRPr lang="lt-LT"/>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760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3" name="Vertical Text Placeholder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e Placeholder 3"/>
          <p:cNvSpPr>
            <a:spLocks noGrp="1"/>
          </p:cNvSpPr>
          <p:nvPr>
            <p:ph type="dt" sz="half" idx="10"/>
          </p:nvPr>
        </p:nvSpPr>
        <p:spPr/>
        <p:txBody>
          <a:bodyPr/>
          <a:lstStyle/>
          <a:p>
            <a:fld id="{1AB34DAB-9B09-4953-A192-69FB60735AED}" type="datetimeFigureOut">
              <a:rPr lang="lt-LT" smtClean="0"/>
              <a:t>2023-12-08</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7EE28E6A-B36C-481D-A25F-34948A2A821B}" type="slidenum">
              <a:rPr lang="lt-LT" smtClean="0"/>
              <a:t>‹#›</a:t>
            </a:fld>
            <a:endParaRPr lang="lt-LT"/>
          </a:p>
        </p:txBody>
      </p:sp>
    </p:spTree>
    <p:extLst>
      <p:ext uri="{BB962C8B-B14F-4D97-AF65-F5344CB8AC3E}">
        <p14:creationId xmlns:p14="http://schemas.microsoft.com/office/powerpoint/2010/main" val="855900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Date Placeholder 3"/>
          <p:cNvSpPr>
            <a:spLocks noGrp="1"/>
          </p:cNvSpPr>
          <p:nvPr>
            <p:ph type="dt" sz="half" idx="10"/>
          </p:nvPr>
        </p:nvSpPr>
        <p:spPr/>
        <p:txBody>
          <a:bodyPr/>
          <a:lstStyle/>
          <a:p>
            <a:fld id="{1AB34DAB-9B09-4953-A192-69FB60735AED}" type="datetimeFigureOut">
              <a:rPr lang="lt-LT" smtClean="0"/>
              <a:t>2023-12-08</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7EE28E6A-B36C-481D-A25F-34948A2A821B}" type="slidenum">
              <a:rPr lang="lt-LT" smtClean="0"/>
              <a:t>‹#›</a:t>
            </a:fld>
            <a:endParaRPr lang="lt-LT"/>
          </a:p>
        </p:txBody>
      </p:sp>
    </p:spTree>
    <p:extLst>
      <p:ext uri="{BB962C8B-B14F-4D97-AF65-F5344CB8AC3E}">
        <p14:creationId xmlns:p14="http://schemas.microsoft.com/office/powerpoint/2010/main" val="405075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3" name="Content Placeholder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e Placeholder 3"/>
          <p:cNvSpPr>
            <a:spLocks noGrp="1"/>
          </p:cNvSpPr>
          <p:nvPr>
            <p:ph type="dt" sz="half" idx="10"/>
          </p:nvPr>
        </p:nvSpPr>
        <p:spPr/>
        <p:txBody>
          <a:bodyPr/>
          <a:lstStyle/>
          <a:p>
            <a:fld id="{1AB34DAB-9B09-4953-A192-69FB60735AED}" type="datetimeFigureOut">
              <a:rPr lang="lt-LT" smtClean="0"/>
              <a:t>2023-12-08</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7EE28E6A-B36C-481D-A25F-34948A2A821B}" type="slidenum">
              <a:rPr lang="lt-LT" smtClean="0"/>
              <a:t>‹#›</a:t>
            </a:fld>
            <a:endParaRPr lang="lt-LT"/>
          </a:p>
        </p:txBody>
      </p:sp>
    </p:spTree>
    <p:extLst>
      <p:ext uri="{BB962C8B-B14F-4D97-AF65-F5344CB8AC3E}">
        <p14:creationId xmlns:p14="http://schemas.microsoft.com/office/powerpoint/2010/main" val="2872796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lt-LT" smtClean="0"/>
              <a:t>Spustelėję redag. ruoš. pavad. stilių</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1AB34DAB-9B09-4953-A192-69FB60735AED}" type="datetimeFigureOut">
              <a:rPr lang="lt-LT" smtClean="0"/>
              <a:t>2023-12-08</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7EE28E6A-B36C-481D-A25F-34948A2A821B}" type="slidenum">
              <a:rPr lang="lt-LT" smtClean="0"/>
              <a:t>‹#›</a:t>
            </a:fld>
            <a:endParaRPr lang="lt-LT"/>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467156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5" name="Date Placeholder 4"/>
          <p:cNvSpPr>
            <a:spLocks noGrp="1"/>
          </p:cNvSpPr>
          <p:nvPr>
            <p:ph type="dt" sz="half" idx="10"/>
          </p:nvPr>
        </p:nvSpPr>
        <p:spPr/>
        <p:txBody>
          <a:bodyPr/>
          <a:lstStyle/>
          <a:p>
            <a:fld id="{1AB34DAB-9B09-4953-A192-69FB60735AED}" type="datetimeFigureOut">
              <a:rPr lang="lt-LT" smtClean="0"/>
              <a:t>2023-12-08</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7EE28E6A-B36C-481D-A25F-34948A2A821B}" type="slidenum">
              <a:rPr lang="lt-LT" smtClean="0"/>
              <a:t>‹#›</a:t>
            </a:fld>
            <a:endParaRPr lang="lt-LT"/>
          </a:p>
        </p:txBody>
      </p:sp>
    </p:spTree>
    <p:extLst>
      <p:ext uri="{BB962C8B-B14F-4D97-AF65-F5344CB8AC3E}">
        <p14:creationId xmlns:p14="http://schemas.microsoft.com/office/powerpoint/2010/main" val="3814831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smtClean="0"/>
              <a:t>Spustelėję redag. ruoš. pavad. stilių</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7" name="Date Placeholder 6"/>
          <p:cNvSpPr>
            <a:spLocks noGrp="1"/>
          </p:cNvSpPr>
          <p:nvPr>
            <p:ph type="dt" sz="half" idx="10"/>
          </p:nvPr>
        </p:nvSpPr>
        <p:spPr/>
        <p:txBody>
          <a:bodyPr/>
          <a:lstStyle/>
          <a:p>
            <a:fld id="{1AB34DAB-9B09-4953-A192-69FB60735AED}" type="datetimeFigureOut">
              <a:rPr lang="lt-LT" smtClean="0"/>
              <a:t>2023-12-08</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7EE28E6A-B36C-481D-A25F-34948A2A821B}" type="slidenum">
              <a:rPr lang="lt-LT" smtClean="0"/>
              <a:t>‹#›</a:t>
            </a:fld>
            <a:endParaRPr lang="lt-LT"/>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2797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3" name="Date Placeholder 2"/>
          <p:cNvSpPr>
            <a:spLocks noGrp="1"/>
          </p:cNvSpPr>
          <p:nvPr>
            <p:ph type="dt" sz="half" idx="10"/>
          </p:nvPr>
        </p:nvSpPr>
        <p:spPr/>
        <p:txBody>
          <a:bodyPr/>
          <a:lstStyle/>
          <a:p>
            <a:fld id="{1AB34DAB-9B09-4953-A192-69FB60735AED}" type="datetimeFigureOut">
              <a:rPr lang="lt-LT" smtClean="0"/>
              <a:t>2023-12-08</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7EE28E6A-B36C-481D-A25F-34948A2A821B}" type="slidenum">
              <a:rPr lang="lt-LT" smtClean="0"/>
              <a:t>‹#›</a:t>
            </a:fld>
            <a:endParaRPr lang="lt-LT"/>
          </a:p>
        </p:txBody>
      </p:sp>
    </p:spTree>
    <p:extLst>
      <p:ext uri="{BB962C8B-B14F-4D97-AF65-F5344CB8AC3E}">
        <p14:creationId xmlns:p14="http://schemas.microsoft.com/office/powerpoint/2010/main" val="810612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B34DAB-9B09-4953-A192-69FB60735AED}" type="datetimeFigureOut">
              <a:rPr lang="lt-LT" smtClean="0"/>
              <a:t>2023-12-08</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7EE28E6A-B36C-481D-A25F-34948A2A821B}" type="slidenum">
              <a:rPr lang="lt-LT" smtClean="0"/>
              <a:t>‹#›</a:t>
            </a:fld>
            <a:endParaRPr lang="lt-LT"/>
          </a:p>
        </p:txBody>
      </p:sp>
    </p:spTree>
    <p:extLst>
      <p:ext uri="{BB962C8B-B14F-4D97-AF65-F5344CB8AC3E}">
        <p14:creationId xmlns:p14="http://schemas.microsoft.com/office/powerpoint/2010/main" val="2393796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lt-LT" smtClean="0"/>
              <a:t>Spustelėję redag. ruoš. pavad. stilių</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e Placeholder 4"/>
          <p:cNvSpPr>
            <a:spLocks noGrp="1"/>
          </p:cNvSpPr>
          <p:nvPr>
            <p:ph type="dt" sz="half" idx="10"/>
          </p:nvPr>
        </p:nvSpPr>
        <p:spPr/>
        <p:txBody>
          <a:bodyPr/>
          <a:lstStyle/>
          <a:p>
            <a:fld id="{1AB34DAB-9B09-4953-A192-69FB60735AED}" type="datetimeFigureOut">
              <a:rPr lang="lt-LT" smtClean="0"/>
              <a:t>2023-12-08</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7EE28E6A-B36C-481D-A25F-34948A2A821B}" type="slidenum">
              <a:rPr lang="lt-LT" smtClean="0"/>
              <a:t>‹#›</a:t>
            </a:fld>
            <a:endParaRPr lang="lt-LT"/>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9008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lt-LT" smtClean="0"/>
              <a:t>Spustelėję redag. ruoš. pavad. stilių</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e Placeholder 4"/>
          <p:cNvSpPr>
            <a:spLocks noGrp="1"/>
          </p:cNvSpPr>
          <p:nvPr>
            <p:ph type="dt" sz="half" idx="10"/>
          </p:nvPr>
        </p:nvSpPr>
        <p:spPr/>
        <p:txBody>
          <a:bodyPr/>
          <a:lstStyle/>
          <a:p>
            <a:fld id="{1AB34DAB-9B09-4953-A192-69FB60735AED}" type="datetimeFigureOut">
              <a:rPr lang="lt-LT" smtClean="0"/>
              <a:t>2023-12-08</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7EE28E6A-B36C-481D-A25F-34948A2A821B}" type="slidenum">
              <a:rPr lang="lt-LT" smtClean="0"/>
              <a:t>‹#›</a:t>
            </a:fld>
            <a:endParaRPr lang="lt-LT"/>
          </a:p>
        </p:txBody>
      </p:sp>
    </p:spTree>
    <p:extLst>
      <p:ext uri="{BB962C8B-B14F-4D97-AF65-F5344CB8AC3E}">
        <p14:creationId xmlns:p14="http://schemas.microsoft.com/office/powerpoint/2010/main" val="3010965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fld id="{1AB34DAB-9B09-4953-A192-69FB60735AED}" type="datetimeFigureOut">
              <a:rPr lang="lt-LT" smtClean="0"/>
              <a:t>2023-12-08</a:t>
            </a:fld>
            <a:endParaRPr lang="lt-LT"/>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endParaRPr lang="lt-LT"/>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7EE28E6A-B36C-481D-A25F-34948A2A821B}" type="slidenum">
              <a:rPr lang="lt-LT" smtClean="0"/>
              <a:t>‹#›</a:t>
            </a:fld>
            <a:endParaRPr lang="lt-LT"/>
          </a:p>
        </p:txBody>
      </p:sp>
    </p:spTree>
    <p:extLst>
      <p:ext uri="{BB962C8B-B14F-4D97-AF65-F5344CB8AC3E}">
        <p14:creationId xmlns:p14="http://schemas.microsoft.com/office/powerpoint/2010/main" val="2872957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hyperlink" Target="http://www.kpmpc.lt/"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a:xfrm>
            <a:off x="2180410" y="1412777"/>
            <a:ext cx="8460432" cy="1656184"/>
          </a:xfrm>
        </p:spPr>
        <p:txBody>
          <a:bodyPr/>
          <a:lstStyle/>
          <a:p>
            <a:pPr algn="ctr"/>
            <a:r>
              <a:rPr lang="lt-LT" sz="2400" b="1" dirty="0" smtClean="0">
                <a:latin typeface="Calibri" panose="020F0502020204030204" pitchFamily="34" charset="0"/>
                <a:cs typeface="Calibri" panose="020F0502020204030204" pitchFamily="34" charset="0"/>
              </a:rPr>
              <a:t>Asmens įgytų kompetencijų vertinimas</a:t>
            </a:r>
            <a:endParaRPr lang="lt-LT" sz="2400" b="1" dirty="0">
              <a:latin typeface="Calibri" panose="020F0502020204030204" pitchFamily="34" charset="0"/>
              <a:cs typeface="Calibri" panose="020F0502020204030204" pitchFamily="34" charset="0"/>
            </a:endParaRPr>
          </a:p>
        </p:txBody>
      </p:sp>
      <p:pic>
        <p:nvPicPr>
          <p:cNvPr id="4" name="Picture 3" descr="C:\NERINGA\PM_VIEŠUMAS\zenklai\KPMPC\KPMPC_naujausias.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703512" y="476673"/>
            <a:ext cx="3168352" cy="520621"/>
          </a:xfrm>
          <a:prstGeom prst="rect">
            <a:avLst/>
          </a:prstGeom>
          <a:noFill/>
          <a:extLst>
            <a:ext uri="{909E8E84-426E-40DD-AFC4-6F175D3DCCD1}">
              <a14:hiddenFill xmlns:a14="http://schemas.microsoft.com/office/drawing/2010/main">
                <a:solidFill>
                  <a:srgbClr val="FFFFFF"/>
                </a:solidFill>
              </a14:hiddenFill>
            </a:ext>
          </a:extLst>
        </p:spPr>
      </p:pic>
      <p:sp>
        <p:nvSpPr>
          <p:cNvPr id="5" name="Antrinis pavadinimas 4"/>
          <p:cNvSpPr>
            <a:spLocks noGrp="1"/>
          </p:cNvSpPr>
          <p:nvPr>
            <p:ph type="subTitle" idx="1"/>
          </p:nvPr>
        </p:nvSpPr>
        <p:spPr>
          <a:xfrm>
            <a:off x="2209800" y="3505200"/>
            <a:ext cx="8134672" cy="1752600"/>
          </a:xfrm>
        </p:spPr>
        <p:txBody>
          <a:bodyPr>
            <a:normAutofit/>
          </a:bodyPr>
          <a:lstStyle/>
          <a:p>
            <a:endParaRPr lang="lt-LT" sz="2000" b="1" i="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486791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a:t>Pokyčiai </a:t>
            </a:r>
            <a:r>
              <a:rPr lang="lt-LT" dirty="0" smtClean="0"/>
              <a:t>praktinės </a:t>
            </a:r>
            <a:r>
              <a:rPr lang="lt-LT" dirty="0"/>
              <a:t>dalies vertinimo organizavime</a:t>
            </a:r>
            <a:endParaRPr lang="en-US" dirty="0"/>
          </a:p>
        </p:txBody>
      </p:sp>
      <p:sp>
        <p:nvSpPr>
          <p:cNvPr id="3" name="Content Placeholder 2"/>
          <p:cNvSpPr>
            <a:spLocks noGrp="1"/>
          </p:cNvSpPr>
          <p:nvPr>
            <p:ph idx="1"/>
          </p:nvPr>
        </p:nvSpPr>
        <p:spPr/>
        <p:txBody>
          <a:bodyPr>
            <a:normAutofit lnSpcReduction="10000"/>
          </a:bodyPr>
          <a:lstStyle/>
          <a:p>
            <a:pPr algn="just"/>
            <a:r>
              <a:rPr lang="lt-LT" dirty="0" smtClean="0"/>
              <a:t>34. </a:t>
            </a:r>
            <a:r>
              <a:rPr lang="lt-LT" dirty="0"/>
              <a:t>Praktinės dalies (gebėjimų) vertinimas </a:t>
            </a:r>
            <a:r>
              <a:rPr lang="lt-LT" b="1" dirty="0"/>
              <a:t>vykdomas 10 kalendorinių dienų laikotarpiu po teorinės dalies (žinių) testo. </a:t>
            </a:r>
            <a:endParaRPr lang="lt-LT" b="1" dirty="0" smtClean="0"/>
          </a:p>
          <a:p>
            <a:pPr algn="just"/>
            <a:r>
              <a:rPr lang="lt-LT" dirty="0" smtClean="0"/>
              <a:t>39. Kompetencijų </a:t>
            </a:r>
            <a:r>
              <a:rPr lang="lt-LT" dirty="0"/>
              <a:t>vertinimo komisijos nariai pasirašo Kompetencijų vertinimo komisijos nario </a:t>
            </a:r>
            <a:r>
              <a:rPr lang="lt-LT" b="1" dirty="0"/>
              <a:t>nešališkumo deklaraciją</a:t>
            </a:r>
            <a:r>
              <a:rPr lang="lt-LT" dirty="0"/>
              <a:t>, parengtą pagal Aprašo 1 priede pateiktą </a:t>
            </a:r>
            <a:r>
              <a:rPr lang="lt-LT" dirty="0" smtClean="0"/>
              <a:t>formą.</a:t>
            </a:r>
          </a:p>
          <a:p>
            <a:pPr algn="just"/>
            <a:endParaRPr lang="lt-LT" dirty="0"/>
          </a:p>
          <a:p>
            <a:pPr algn="just"/>
            <a:r>
              <a:rPr lang="lt-LT" dirty="0" smtClean="0"/>
              <a:t>Nešališkumo deklaracijos pasirašomos kiekvienai vertinamai grupei. Jos pridedamos prie vertinimo protokolo kaip priedai.</a:t>
            </a:r>
          </a:p>
          <a:p>
            <a:pPr algn="just"/>
            <a:endParaRPr lang="lt-LT" dirty="0"/>
          </a:p>
          <a:p>
            <a:pPr algn="just"/>
            <a:r>
              <a:rPr lang="lt-LT" dirty="0"/>
              <a:t>41. Kompetencijų vertinimo komisijos nariai kompetencijų vertinimo metu </a:t>
            </a:r>
            <a:r>
              <a:rPr lang="lt-LT" b="1" dirty="0"/>
              <a:t>privalo segėti kortelę su pareigomis</a:t>
            </a:r>
            <a:r>
              <a:rPr lang="lt-LT" dirty="0"/>
              <a:t>, gali pateikti kompetencijų vertinime dalyvaujantiems asmenims klausimus, susijusius su praktinių gebėjimų demonstravimu pagal pateiktą užduotį.</a:t>
            </a:r>
            <a:endParaRPr lang="en-US" dirty="0"/>
          </a:p>
        </p:txBody>
      </p:sp>
    </p:spTree>
    <p:extLst>
      <p:ext uri="{BB962C8B-B14F-4D97-AF65-F5344CB8AC3E}">
        <p14:creationId xmlns:p14="http://schemas.microsoft.com/office/powerpoint/2010/main" val="3592083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t-LT" dirty="0" smtClean="0"/>
              <a:t>Pokyčiai praktinės dalies vertinimo komisijos sudaryme</a:t>
            </a:r>
            <a:endParaRPr lang="en-US" dirty="0"/>
          </a:p>
        </p:txBody>
      </p:sp>
      <p:sp>
        <p:nvSpPr>
          <p:cNvPr id="3" name="Content Placeholder 2"/>
          <p:cNvSpPr>
            <a:spLocks noGrp="1"/>
          </p:cNvSpPr>
          <p:nvPr>
            <p:ph idx="1"/>
          </p:nvPr>
        </p:nvSpPr>
        <p:spPr/>
        <p:txBody>
          <a:bodyPr/>
          <a:lstStyle/>
          <a:p>
            <a:pPr algn="just"/>
            <a:r>
              <a:rPr lang="lt-LT" dirty="0"/>
              <a:t>37. Kompetencijų praktinės dalies (gebėjimų) vertinimo užduočiai vertinti atitinkamai profesinio mokymo teikėjas ar Kompetencijų vertinimo centras sudaro komisiją (toliau – Kompetencijų vertinimo komisija) iš 3 vertintojų, iš jų: </a:t>
            </a:r>
          </a:p>
          <a:p>
            <a:pPr algn="just"/>
            <a:r>
              <a:rPr lang="lt-LT" dirty="0"/>
              <a:t>37.1. 2 profesijos mokytojai (nemokę vertinamų asmenų ir įgiję ne mažesnę nei 2 metų praktinio darbo patirtį vertinamoje srityje pagal švietimo </a:t>
            </a:r>
            <a:r>
              <a:rPr lang="lt-LT" dirty="0" err="1"/>
              <a:t>posritį</a:t>
            </a:r>
            <a:r>
              <a:rPr lang="lt-LT" dirty="0"/>
              <a:t>) ir 1 akredituotos kompetencijų vertinimo institucijos deleguotas vertintojas, </a:t>
            </a:r>
            <a:r>
              <a:rPr lang="lt-LT" b="1" dirty="0"/>
              <a:t>kuris negali būti pas kompetencijų vertinimą organizuojantį profesinio mokymo teikėją dirbantis asmuo;</a:t>
            </a:r>
          </a:p>
          <a:p>
            <a:pPr algn="just"/>
            <a:r>
              <a:rPr lang="lt-LT" dirty="0"/>
              <a:t>37.2. jei Aprašo 37.1 papunktyje nustatytus reikalavimus atitinkančių profesijos mokytojų nėra, Kompetencijų vertinimo komisija gali būti sudaroma iš 3 akredituotos kompetencijų vertinimo institucijos deleguotų vertintojų.</a:t>
            </a:r>
          </a:p>
          <a:p>
            <a:endParaRPr lang="en-US" dirty="0"/>
          </a:p>
        </p:txBody>
      </p:sp>
    </p:spTree>
    <p:extLst>
      <p:ext uri="{BB962C8B-B14F-4D97-AF65-F5344CB8AC3E}">
        <p14:creationId xmlns:p14="http://schemas.microsoft.com/office/powerpoint/2010/main" val="87044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Teorinės ir praktinės dalies protokolai</a:t>
            </a:r>
            <a:endParaRPr lang="en-US" dirty="0"/>
          </a:p>
        </p:txBody>
      </p:sp>
      <p:sp>
        <p:nvSpPr>
          <p:cNvPr id="3" name="Content Placeholder 2"/>
          <p:cNvSpPr>
            <a:spLocks noGrp="1"/>
          </p:cNvSpPr>
          <p:nvPr>
            <p:ph idx="1"/>
          </p:nvPr>
        </p:nvSpPr>
        <p:spPr/>
        <p:txBody>
          <a:bodyPr/>
          <a:lstStyle/>
          <a:p>
            <a:r>
              <a:rPr lang="lt-LT" dirty="0" smtClean="0"/>
              <a:t>33 ir 43 punktai- </a:t>
            </a:r>
            <a:r>
              <a:rPr lang="en-US" dirty="0" err="1" smtClean="0"/>
              <a:t>Protokolai</a:t>
            </a:r>
            <a:r>
              <a:rPr lang="en-US" dirty="0" smtClean="0"/>
              <a:t> </a:t>
            </a:r>
            <a:r>
              <a:rPr lang="en-US" dirty="0" err="1"/>
              <a:t>saugomi</a:t>
            </a:r>
            <a:r>
              <a:rPr lang="en-US" dirty="0"/>
              <a:t> </a:t>
            </a:r>
            <a:r>
              <a:rPr lang="en-US" dirty="0" err="1"/>
              <a:t>Aprašo</a:t>
            </a:r>
            <a:r>
              <a:rPr lang="en-US" dirty="0"/>
              <a:t> 75 </a:t>
            </a:r>
            <a:r>
              <a:rPr lang="en-US" dirty="0" err="1"/>
              <a:t>punkte</a:t>
            </a:r>
            <a:r>
              <a:rPr lang="en-US" dirty="0"/>
              <a:t> </a:t>
            </a:r>
            <a:r>
              <a:rPr lang="en-US" dirty="0" err="1"/>
              <a:t>nustatyta</a:t>
            </a:r>
            <a:r>
              <a:rPr lang="en-US" dirty="0"/>
              <a:t> </a:t>
            </a:r>
            <a:r>
              <a:rPr lang="en-US" dirty="0" err="1" smtClean="0"/>
              <a:t>tvarka</a:t>
            </a:r>
            <a:endParaRPr lang="lt-LT" dirty="0" smtClean="0"/>
          </a:p>
          <a:p>
            <a:r>
              <a:rPr lang="lt-LT" dirty="0"/>
              <a:t>75. Dokumentai, jų kopijos tvarkomi ir saugomi vadovaujantis Lietuvos Respublikos dokumentų ir archyvų įstatymu, Dokumentų tvarkymo ir apskaitos taisyklėmis, patvirtintomis Lietuvos vyriausiojo archyvaro 2011 m. liepos 4 d. įsakymu Nr. V-118 „Dėl Dokumentų tvarkymo ir apskaitos taisyklių patvirtinimo“, ir kitais dokumentų tvarkymą reglamentuojančiais teisės aktais.</a:t>
            </a:r>
            <a:endParaRPr lang="lt-LT" dirty="0" smtClean="0"/>
          </a:p>
          <a:p>
            <a:pPr algn="just"/>
            <a:r>
              <a:rPr lang="lt-LT" dirty="0" smtClean="0"/>
              <a:t>Praktinės dalies protokolas - 43. Protokole </a:t>
            </a:r>
            <a:r>
              <a:rPr lang="lt-LT" dirty="0"/>
              <a:t>nurodomi vertinime dalyvaujančių asmenų vardai ir pavardės, asmens kodai, profesinio mokymo teikėjo, užregistravusio asmenį kompetencijų vertinimui, pavadinimas, profesinio mokymo programa ir jos valstybinis kodas, kvalifikacijos pavadinimas ir jos valstybinis kodas, </a:t>
            </a:r>
            <a:r>
              <a:rPr lang="lt-LT" b="1" dirty="0"/>
              <a:t>kompetencijų teorinės dalies (žinių) </a:t>
            </a:r>
            <a:r>
              <a:rPr lang="lt-LT" b="1" dirty="0" smtClean="0"/>
              <a:t>įvertinimai</a:t>
            </a:r>
            <a:r>
              <a:rPr lang="lt-LT" dirty="0" smtClean="0"/>
              <a:t>, </a:t>
            </a:r>
            <a:r>
              <a:rPr lang="lt-LT" dirty="0"/>
              <a:t>praktinės dalies (gebėjimų) įvertinimai bei kompetencijų vertinimo išvados. </a:t>
            </a:r>
            <a:endParaRPr lang="en-US" dirty="0"/>
          </a:p>
        </p:txBody>
      </p:sp>
    </p:spTree>
    <p:extLst>
      <p:ext uri="{BB962C8B-B14F-4D97-AF65-F5344CB8AC3E}">
        <p14:creationId xmlns:p14="http://schemas.microsoft.com/office/powerpoint/2010/main" val="181689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t-LT" dirty="0" smtClean="0"/>
              <a:t>Be pateisinamos priežasties kompetencijų vertinime nedalyvaujantys asmenys</a:t>
            </a:r>
            <a:endParaRPr lang="en-US" dirty="0"/>
          </a:p>
        </p:txBody>
      </p:sp>
      <p:sp>
        <p:nvSpPr>
          <p:cNvPr id="3" name="Content Placeholder 2"/>
          <p:cNvSpPr>
            <a:spLocks noGrp="1"/>
          </p:cNvSpPr>
          <p:nvPr>
            <p:ph idx="1"/>
          </p:nvPr>
        </p:nvSpPr>
        <p:spPr>
          <a:xfrm>
            <a:off x="609600" y="2039814"/>
            <a:ext cx="10972800" cy="4437185"/>
          </a:xfrm>
        </p:spPr>
        <p:txBody>
          <a:bodyPr/>
          <a:lstStyle/>
          <a:p>
            <a:pPr algn="just"/>
            <a:r>
              <a:rPr lang="lt-LT" dirty="0"/>
              <a:t>53. Asmenys, neatvykę į kompetencijų vertinimą ir neatitinkantys Aprašo 51.1–51.5 papunkčiuose nurodytų kompetencijų vertinimo atidėjimo sąlygų, yra </a:t>
            </a:r>
            <a:r>
              <a:rPr lang="lt-LT" b="1" dirty="0"/>
              <a:t>išregistruojami iš Mokinių registro per 2 darbo dienas nuo kompetencijų vertinio tvarkaraštyje patvirtintos kompetencijų vertinimo dienos.</a:t>
            </a:r>
            <a:endParaRPr lang="en-US" b="1" dirty="0"/>
          </a:p>
        </p:txBody>
      </p:sp>
    </p:spTree>
    <p:extLst>
      <p:ext uri="{BB962C8B-B14F-4D97-AF65-F5344CB8AC3E}">
        <p14:creationId xmlns:p14="http://schemas.microsoft.com/office/powerpoint/2010/main" val="37809811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Registracija pakartotiniam vertinimui</a:t>
            </a:r>
            <a:endParaRPr lang="en-US" dirty="0"/>
          </a:p>
        </p:txBody>
      </p:sp>
      <p:sp>
        <p:nvSpPr>
          <p:cNvPr id="3" name="Content Placeholder 2"/>
          <p:cNvSpPr>
            <a:spLocks noGrp="1"/>
          </p:cNvSpPr>
          <p:nvPr>
            <p:ph idx="1"/>
          </p:nvPr>
        </p:nvSpPr>
        <p:spPr/>
        <p:txBody>
          <a:bodyPr/>
          <a:lstStyle/>
          <a:p>
            <a:pPr algn="just"/>
            <a:r>
              <a:rPr lang="lt-LT" dirty="0"/>
              <a:t>68. Asmuo, pageidaujantis dalyvauti pakartotiniame kompetencijų vertinime, atitinkamam profesinio mokymo teikėjui, Kompetencijų vertinimo centrui teikia prašymą dalyvauti pakartotiniame kompetencijų vertinime. Prašymą gavęs profesinio mokymo teikėjas, Kompetencijų vertinimo centras įregistruoja asmenį kitam tvarkaraštyje numatytam, tačiau ne ankstesniam nei po </a:t>
            </a:r>
            <a:r>
              <a:rPr lang="lt-LT" b="1" dirty="0"/>
              <a:t>10 kalendorinių dienų</a:t>
            </a:r>
            <a:r>
              <a:rPr lang="lt-LT" dirty="0"/>
              <a:t> asmens pretenduojamos kvalifikacijos kompetencijų vertinimo laikui. Su pakartotiniu vertinimu susijusias išlaidas asmuo apmoka savo lėšomis.</a:t>
            </a:r>
            <a:endParaRPr lang="en-US" dirty="0"/>
          </a:p>
        </p:txBody>
      </p:sp>
    </p:spTree>
    <p:extLst>
      <p:ext uri="{BB962C8B-B14F-4D97-AF65-F5344CB8AC3E}">
        <p14:creationId xmlns:p14="http://schemas.microsoft.com/office/powerpoint/2010/main" val="24189039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197"/>
            <a:ext cx="11664462" cy="990600"/>
          </a:xfrm>
        </p:spPr>
        <p:txBody>
          <a:bodyPr>
            <a:normAutofit fontScale="90000"/>
          </a:bodyPr>
          <a:lstStyle/>
          <a:p>
            <a:r>
              <a:rPr lang="lt-LT" dirty="0"/>
              <a:t>2024 m. teorinės dalies kompetencijų vertinimo tvarkaraštis</a:t>
            </a:r>
            <a:br>
              <a:rPr lang="lt-LT" dirty="0"/>
            </a:br>
            <a:endParaRPr lang="en-US" dirty="0"/>
          </a:p>
        </p:txBody>
      </p:sp>
      <p:sp>
        <p:nvSpPr>
          <p:cNvPr id="4" name="Content Placeholder 3"/>
          <p:cNvSpPr>
            <a:spLocks noGrp="1"/>
          </p:cNvSpPr>
          <p:nvPr>
            <p:ph sz="half" idx="1"/>
          </p:nvPr>
        </p:nvSpPr>
        <p:spPr>
          <a:xfrm>
            <a:off x="430823" y="1673352"/>
            <a:ext cx="5846885" cy="4718304"/>
          </a:xfrm>
        </p:spPr>
        <p:txBody>
          <a:bodyPr/>
          <a:lstStyle/>
          <a:p>
            <a:r>
              <a:rPr lang="lt-LT" sz="2400" dirty="0" smtClean="0"/>
              <a:t>Patvirtintas 2023 m. spalio 30 d. </a:t>
            </a:r>
          </a:p>
          <a:p>
            <a:endParaRPr lang="lt-LT" sz="2400" dirty="0" smtClean="0"/>
          </a:p>
          <a:p>
            <a:r>
              <a:rPr lang="lt-LT" sz="2400" dirty="0" smtClean="0"/>
              <a:t>Atkreipiame </a:t>
            </a:r>
            <a:r>
              <a:rPr lang="lt-LT" sz="2400" dirty="0"/>
              <a:t>dėmesį, kad kompetencijų vertinimo tvarkaraštyje nurodytos testavimo datos yra skirtos visiems profesinio mokymo teikėjams. Tvarkaraštis, esant būtinybei, gali būti tikslinamas</a:t>
            </a:r>
            <a:r>
              <a:rPr lang="lt-LT" sz="2400" dirty="0" smtClean="0"/>
              <a:t>.</a:t>
            </a:r>
          </a:p>
          <a:p>
            <a:endParaRPr lang="en-US" dirty="0"/>
          </a:p>
        </p:txBody>
      </p:sp>
      <p:pic>
        <p:nvPicPr>
          <p:cNvPr id="6" name="Picture 5"/>
          <p:cNvPicPr>
            <a:picLocks noChangeAspect="1"/>
          </p:cNvPicPr>
          <p:nvPr/>
        </p:nvPicPr>
        <p:blipFill>
          <a:blip r:embed="rId2"/>
          <a:stretch>
            <a:fillRect/>
          </a:stretch>
        </p:blipFill>
        <p:spPr>
          <a:xfrm>
            <a:off x="6346092" y="1995855"/>
            <a:ext cx="5706151" cy="3111744"/>
          </a:xfrm>
          <a:prstGeom prst="rect">
            <a:avLst/>
          </a:prstGeom>
        </p:spPr>
      </p:pic>
    </p:spTree>
    <p:extLst>
      <p:ext uri="{BB962C8B-B14F-4D97-AF65-F5344CB8AC3E}">
        <p14:creationId xmlns:p14="http://schemas.microsoft.com/office/powerpoint/2010/main" val="1260874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a:t>Teorinės dalies tvarkaraščio tikslinimo procedūra:</a:t>
            </a:r>
            <a:endParaRPr lang="en-US" dirty="0"/>
          </a:p>
        </p:txBody>
      </p:sp>
      <p:sp>
        <p:nvSpPr>
          <p:cNvPr id="5" name="Content Placeholder 4"/>
          <p:cNvSpPr>
            <a:spLocks noGrp="1"/>
          </p:cNvSpPr>
          <p:nvPr>
            <p:ph idx="1"/>
          </p:nvPr>
        </p:nvSpPr>
        <p:spPr/>
        <p:txBody>
          <a:bodyPr>
            <a:normAutofit lnSpcReduction="10000"/>
          </a:bodyPr>
          <a:lstStyle/>
          <a:p>
            <a:pPr marL="0" indent="0" algn="just">
              <a:buNone/>
            </a:pPr>
            <a:r>
              <a:rPr lang="lt-LT" dirty="0"/>
              <a:t>1.  Profesinio mokymo teikėjo vadovo ar įgaliojo asmens pasirašyti raštai dėl poreikio patikslinti teorinės dalies kompetencijų vertinimo tvarkaraštį turi būti pateikti el. paštu </a:t>
            </a:r>
            <a:r>
              <a:rPr lang="lt-LT" dirty="0" err="1"/>
              <a:t>info@kpmpc.lt</a:t>
            </a:r>
            <a:r>
              <a:rPr lang="lt-LT" dirty="0"/>
              <a:t>. Rašte turi būti nurodomas mokymo programos pavadinimas, mokymo programos kodas ir pageidaujama testavimo data.</a:t>
            </a:r>
          </a:p>
          <a:p>
            <a:pPr marL="0" indent="0" algn="just">
              <a:buNone/>
            </a:pPr>
            <a:r>
              <a:rPr lang="lt-LT" dirty="0"/>
              <a:t>2.  Per 10 darbo </a:t>
            </a:r>
            <a:r>
              <a:rPr lang="lt-LT" dirty="0" smtClean="0"/>
              <a:t>dienų </a:t>
            </a:r>
            <a:r>
              <a:rPr lang="lt-LT" dirty="0"/>
              <a:t>profesinio mokymo teikėjas raštu informuojamas apie priimtą sprendimą dėl teorinės dalies tvarkaraščio patikslinimo. Patikslintas teorinės dalies tvarkaraštis atnaujinamas svetainėje </a:t>
            </a:r>
            <a:r>
              <a:rPr lang="lt-LT" dirty="0">
                <a:hlinkClick r:id="rId2"/>
              </a:rPr>
              <a:t>www.kpmpc.lt</a:t>
            </a:r>
            <a:r>
              <a:rPr lang="lt-LT" dirty="0" smtClean="0"/>
              <a:t>.</a:t>
            </a:r>
          </a:p>
          <a:p>
            <a:pPr algn="just"/>
            <a:endParaRPr lang="lt-LT" dirty="0"/>
          </a:p>
          <a:p>
            <a:pPr marL="0" indent="0" algn="just">
              <a:buNone/>
            </a:pPr>
            <a:r>
              <a:rPr lang="lt-LT" dirty="0"/>
              <a:t>Atkreipiame dėmesį, kad prašant naujos kompetencijų vertinimo datos, profesinio mokymo teikėjas turi įvertinti registracijos teorinės dalies vertinimui terminus bei pateikto rašto atsakymui skirtą laiką. Mokinių registre asmenis registruoti teorinės dalies vertinimui galima tik gavus raštišką atsakymą dėl tvarkaraščio patikslinimo.</a:t>
            </a:r>
            <a:endParaRPr lang="en-US" dirty="0"/>
          </a:p>
        </p:txBody>
      </p:sp>
    </p:spTree>
    <p:extLst>
      <p:ext uri="{BB962C8B-B14F-4D97-AF65-F5344CB8AC3E}">
        <p14:creationId xmlns:p14="http://schemas.microsoft.com/office/powerpoint/2010/main" val="1844056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lt-LT" dirty="0" smtClean="0"/>
              <a:t>Laikas jūsų klausimams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00250" y="1943100"/>
            <a:ext cx="8191500" cy="4191000"/>
          </a:xfrm>
        </p:spPr>
      </p:pic>
    </p:spTree>
    <p:extLst>
      <p:ext uri="{BB962C8B-B14F-4D97-AF65-F5344CB8AC3E}">
        <p14:creationId xmlns:p14="http://schemas.microsoft.com/office/powerpoint/2010/main" val="3504357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b="1" dirty="0">
                <a:solidFill>
                  <a:schemeClr val="tx1"/>
                </a:solidFill>
              </a:rPr>
              <a:t>Susitikimo turinys:</a:t>
            </a:r>
            <a:endParaRPr lang="en-US" b="1" dirty="0">
              <a:solidFill>
                <a:schemeClr val="tx1"/>
              </a:solidFill>
            </a:endParaRPr>
          </a:p>
        </p:txBody>
      </p:sp>
      <p:sp>
        <p:nvSpPr>
          <p:cNvPr id="3" name="Content Placeholder 2"/>
          <p:cNvSpPr>
            <a:spLocks noGrp="1"/>
          </p:cNvSpPr>
          <p:nvPr>
            <p:ph idx="1"/>
          </p:nvPr>
        </p:nvSpPr>
        <p:spPr/>
        <p:txBody>
          <a:bodyPr/>
          <a:lstStyle/>
          <a:p>
            <a:pPr lvl="0"/>
            <a:r>
              <a:rPr lang="lt-LT" dirty="0" smtClean="0"/>
              <a:t>Pokyčiai testavimo sistemoje nuo 2024 m.</a:t>
            </a:r>
          </a:p>
          <a:p>
            <a:pPr lvl="0"/>
            <a:r>
              <a:rPr lang="lt-LT" dirty="0" smtClean="0"/>
              <a:t>Pokyčiai </a:t>
            </a:r>
            <a:r>
              <a:rPr lang="lt-LT" dirty="0" smtClean="0"/>
              <a:t>po Asmens įgytų kompetencijų vertinimo tvarkos aprašo </a:t>
            </a:r>
            <a:r>
              <a:rPr lang="lt-LT" dirty="0" smtClean="0"/>
              <a:t>atnaujinimo</a:t>
            </a:r>
          </a:p>
          <a:p>
            <a:r>
              <a:rPr lang="lt-LT" dirty="0"/>
              <a:t>2024 m. teorinės dalies kompetencijų vertinimo </a:t>
            </a:r>
            <a:r>
              <a:rPr lang="lt-LT" dirty="0" smtClean="0"/>
              <a:t>tvarkaraštis</a:t>
            </a:r>
            <a:endParaRPr lang="lt-LT" dirty="0" smtClean="0"/>
          </a:p>
          <a:p>
            <a:pPr lvl="0"/>
            <a:r>
              <a:rPr lang="lt-LT" dirty="0" smtClean="0"/>
              <a:t>Klausimų atsakymų sesija</a:t>
            </a:r>
            <a:endParaRPr lang="en-US" dirty="0"/>
          </a:p>
        </p:txBody>
      </p:sp>
    </p:spTree>
    <p:extLst>
      <p:ext uri="{BB962C8B-B14F-4D97-AF65-F5344CB8AC3E}">
        <p14:creationId xmlns:p14="http://schemas.microsoft.com/office/powerpoint/2010/main" val="2114453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t-LT" dirty="0" smtClean="0"/>
              <a:t>Asmens įgytų kompetencijų vertinimo tvarkos aprašas</a:t>
            </a:r>
            <a:endParaRPr lang="en-US" dirty="0"/>
          </a:p>
        </p:txBody>
      </p:sp>
      <p:sp>
        <p:nvSpPr>
          <p:cNvPr id="3" name="Content Placeholder 2"/>
          <p:cNvSpPr>
            <a:spLocks noGrp="1"/>
          </p:cNvSpPr>
          <p:nvPr>
            <p:ph sz="half" idx="1"/>
          </p:nvPr>
        </p:nvSpPr>
        <p:spPr>
          <a:xfrm>
            <a:off x="609600" y="1673352"/>
            <a:ext cx="11007686" cy="2186471"/>
          </a:xfrm>
        </p:spPr>
        <p:txBody>
          <a:bodyPr/>
          <a:lstStyle/>
          <a:p>
            <a:r>
              <a:rPr lang="lt-LT" dirty="0" smtClean="0"/>
              <a:t>2023 m. spalio 4 d. buvo atnaujintas Asmens įgytų kompetencijų vertinimo tvarkos aprašas</a:t>
            </a:r>
            <a:endParaRPr lang="en-US" dirty="0"/>
          </a:p>
        </p:txBody>
      </p:sp>
      <p:pic>
        <p:nvPicPr>
          <p:cNvPr id="5" name="Content Placeholder 4"/>
          <p:cNvPicPr>
            <a:picLocks noGrp="1" noChangeAspect="1"/>
          </p:cNvPicPr>
          <p:nvPr>
            <p:ph sz="half" idx="2"/>
          </p:nvPr>
        </p:nvPicPr>
        <p:blipFill>
          <a:blip r:embed="rId2"/>
          <a:stretch>
            <a:fillRect/>
          </a:stretch>
        </p:blipFill>
        <p:spPr>
          <a:xfrm>
            <a:off x="656003" y="3302363"/>
            <a:ext cx="10914879" cy="2210415"/>
          </a:xfrm>
          <a:prstGeom prst="rect">
            <a:avLst/>
          </a:prstGeom>
        </p:spPr>
      </p:pic>
    </p:spTree>
    <p:extLst>
      <p:ext uri="{BB962C8B-B14F-4D97-AF65-F5344CB8AC3E}">
        <p14:creationId xmlns:p14="http://schemas.microsoft.com/office/powerpoint/2010/main" val="3805218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Neliks pasitelktų teikėjų</a:t>
            </a:r>
            <a:endParaRPr lang="en-US" dirty="0"/>
          </a:p>
        </p:txBody>
      </p:sp>
      <p:sp>
        <p:nvSpPr>
          <p:cNvPr id="3" name="Content Placeholder 2"/>
          <p:cNvSpPr>
            <a:spLocks noGrp="1"/>
          </p:cNvSpPr>
          <p:nvPr>
            <p:ph idx="1"/>
          </p:nvPr>
        </p:nvSpPr>
        <p:spPr/>
        <p:txBody>
          <a:bodyPr>
            <a:normAutofit lnSpcReduction="10000"/>
          </a:bodyPr>
          <a:lstStyle/>
          <a:p>
            <a:pPr algn="just"/>
            <a:r>
              <a:rPr lang="lt-LT" dirty="0" smtClean="0"/>
              <a:t>12</a:t>
            </a:r>
            <a:r>
              <a:rPr lang="lt-LT" dirty="0"/>
              <a:t>. </a:t>
            </a:r>
            <a:r>
              <a:rPr lang="lt-LT" b="1" dirty="0"/>
              <a:t>Švietimo sričių</a:t>
            </a:r>
            <a:r>
              <a:rPr lang="lt-LT" dirty="0"/>
              <a:t>, patvirtintų Lietuvos Respublikos švietimo, mokslo ir sporto ministro 2005 m. kovo 31 d. įsakymu Nr. V-520 „Dėl LŠK – Lietuvos švietimo klasifikatoriaus patvirtinimo“, </a:t>
            </a:r>
            <a:r>
              <a:rPr lang="lt-LT" b="1" dirty="0"/>
              <a:t>IV–V lygio kvalifikacijų kompetencijų praktinės dalies (gebėjimų) vertinimui vykdyti švietimo, mokslo ir sporto ministras skiria Kompetencijų vertinimo centrus. </a:t>
            </a:r>
          </a:p>
          <a:p>
            <a:pPr algn="just"/>
            <a:r>
              <a:rPr lang="lt-LT" dirty="0"/>
              <a:t>13. Kompetencijų vertinimo centrų sąrašas skelbiamas Lietuvos Respublikos švietimo, mokslo ir sporto ministerijos ir kvalifikacijų tvarkymo institucijos interneto svetainėse.</a:t>
            </a:r>
          </a:p>
          <a:p>
            <a:pPr algn="just"/>
            <a:r>
              <a:rPr lang="lt-LT" dirty="0"/>
              <a:t>14. Atsižvelgęs į kompetencijų vertinimo apimtį, turimą licenciją vykdyti formalųjį profesinį mokymą, atstumą tarp Kompetencijų vertinimo centro ir mokymosi vietos, </a:t>
            </a:r>
            <a:r>
              <a:rPr lang="lt-LT" b="1" dirty="0"/>
              <a:t>Kompetencijų vertinimo centras, susiderinęs su kvalifikacijų tvarkymo institucija, gali sudaryti sutartį su kitu profesinio mokymo teikėju dėl kompetencijų praktinės dalies (gebėjimų) vertinimo vykdymo kito profesinio mokymo teikėjo bazėje.</a:t>
            </a:r>
          </a:p>
          <a:p>
            <a:endParaRPr lang="en-US" dirty="0"/>
          </a:p>
        </p:txBody>
      </p:sp>
    </p:spTree>
    <p:extLst>
      <p:ext uri="{BB962C8B-B14F-4D97-AF65-F5344CB8AC3E}">
        <p14:creationId xmlns:p14="http://schemas.microsoft.com/office/powerpoint/2010/main" val="1380484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Esminiai pokyčiai trumpai</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07172307"/>
              </p:ext>
            </p:extLst>
          </p:nvPr>
        </p:nvGraphicFramePr>
        <p:xfrm>
          <a:off x="609600" y="1600200"/>
          <a:ext cx="10972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3523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36686"/>
            <a:ext cx="10972800" cy="990600"/>
          </a:xfrm>
        </p:spPr>
        <p:txBody>
          <a:bodyPr>
            <a:normAutofit fontScale="90000"/>
          </a:bodyPr>
          <a:lstStyle/>
          <a:p>
            <a:r>
              <a:rPr lang="lt-LT" dirty="0" smtClean="0"/>
              <a:t>Kiti su kompetencijų vertinimo centrais susiję pokyčiai:</a:t>
            </a:r>
            <a:endParaRPr lang="en-US" dirty="0"/>
          </a:p>
        </p:txBody>
      </p:sp>
      <p:sp>
        <p:nvSpPr>
          <p:cNvPr id="3" name="Content Placeholder 2"/>
          <p:cNvSpPr>
            <a:spLocks noGrp="1"/>
          </p:cNvSpPr>
          <p:nvPr>
            <p:ph idx="1"/>
          </p:nvPr>
        </p:nvSpPr>
        <p:spPr>
          <a:xfrm>
            <a:off x="609600" y="1529861"/>
            <a:ext cx="10972800" cy="4941277"/>
          </a:xfrm>
        </p:spPr>
        <p:txBody>
          <a:bodyPr>
            <a:noAutofit/>
          </a:bodyPr>
          <a:lstStyle/>
          <a:p>
            <a:pPr algn="just"/>
            <a:r>
              <a:rPr lang="lt-LT" dirty="0" smtClean="0"/>
              <a:t>Informaciją apie suplanuotą teorinės ir praktinės dalies vykdymą reikės pateikti anketomis kompetencijų vertinimo centrams;</a:t>
            </a:r>
          </a:p>
          <a:p>
            <a:pPr algn="just"/>
            <a:r>
              <a:rPr lang="lt-LT" dirty="0" smtClean="0"/>
              <a:t>Praktinės dalies vertinimo užduotis pateikinės kompetencijų vertinimo centrai;</a:t>
            </a:r>
            <a:endParaRPr lang="lt-LT" dirty="0"/>
          </a:p>
        </p:txBody>
      </p:sp>
    </p:spTree>
    <p:extLst>
      <p:ext uri="{BB962C8B-B14F-4D97-AF65-F5344CB8AC3E}">
        <p14:creationId xmlns:p14="http://schemas.microsoft.com/office/powerpoint/2010/main" val="368979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57554"/>
            <a:ext cx="10972800" cy="990600"/>
          </a:xfrm>
        </p:spPr>
        <p:txBody>
          <a:bodyPr/>
          <a:lstStyle/>
          <a:p>
            <a:r>
              <a:rPr lang="lt-LT" dirty="0" smtClean="0"/>
              <a:t>Profesinio mokymo teikėjai:</a:t>
            </a:r>
            <a:endParaRPr lang="en-US" dirty="0"/>
          </a:p>
        </p:txBody>
      </p:sp>
      <p:sp>
        <p:nvSpPr>
          <p:cNvPr id="3" name="Content Placeholder 2"/>
          <p:cNvSpPr>
            <a:spLocks noGrp="1"/>
          </p:cNvSpPr>
          <p:nvPr>
            <p:ph idx="1"/>
          </p:nvPr>
        </p:nvSpPr>
        <p:spPr>
          <a:xfrm>
            <a:off x="609600" y="1257300"/>
            <a:ext cx="10972800" cy="5433646"/>
          </a:xfrm>
        </p:spPr>
        <p:txBody>
          <a:bodyPr>
            <a:normAutofit fontScale="85000" lnSpcReduction="20000"/>
          </a:bodyPr>
          <a:lstStyle/>
          <a:p>
            <a:pPr algn="just"/>
            <a:r>
              <a:rPr lang="lt-LT" sz="2600" dirty="0"/>
              <a:t>18.1. organizuoja asmenų, kurie mokėsi pagal jų įgyvendinamą formaliojo profesinio mokymo programą, neformaliojo profesinio mokymo programą, </a:t>
            </a:r>
            <a:r>
              <a:rPr lang="lt-LT" sz="2600" b="1" dirty="0"/>
              <a:t>darbo patirties ar savišvietos būdu, teorinės dalies (žinių) vertinimą</a:t>
            </a:r>
            <a:r>
              <a:rPr lang="lt-LT" sz="2600" dirty="0"/>
              <a:t>, teikia informaciją kvalifikacijų tvarkymo institucijos tvirtinamam ateinančių metų kompetencijų teorinės dalies (žinių) vertinimo tvarkaraščiui sudaryti;</a:t>
            </a:r>
          </a:p>
          <a:p>
            <a:pPr algn="just"/>
            <a:r>
              <a:rPr lang="lt-LT" sz="2600" dirty="0" smtClean="0"/>
              <a:t>18.3</a:t>
            </a:r>
            <a:r>
              <a:rPr lang="lt-LT" sz="2600" dirty="0"/>
              <a:t>. </a:t>
            </a:r>
            <a:r>
              <a:rPr lang="lt-LT" sz="2600" b="1" dirty="0"/>
              <a:t>organizuoja</a:t>
            </a:r>
            <a:r>
              <a:rPr lang="lt-LT" sz="2600" dirty="0"/>
              <a:t> asmenų, kurie mokėsi pagal jų įgyvendinamą formaliojo profesinio mokymo programą, o asmenų pageidavimu – neformaliojo profesinio mokymo programą, darbo patirties ar savišvietos būdu ir įgijo </a:t>
            </a:r>
            <a:r>
              <a:rPr lang="lt-LT" sz="2600" b="1" dirty="0"/>
              <a:t>I–III lygio kvalifikacijų kompetencijas, kompetencijų praktinės dalies (gebėjimų) vertinimą</a:t>
            </a:r>
            <a:r>
              <a:rPr lang="lt-LT" sz="2600" dirty="0"/>
              <a:t>, </a:t>
            </a:r>
            <a:r>
              <a:rPr lang="lt-LT" sz="2600" b="1" dirty="0"/>
              <a:t>likus ne mažiau kaip 7 kalendorinėms dienoms iki teorinės dalies (žinių) vertinimo testo dienos, teikia informaciją </a:t>
            </a:r>
            <a:r>
              <a:rPr lang="lt-LT" sz="2600" dirty="0"/>
              <a:t>Kompetencijų vertinimo centrams apie planuojamą kompetencijų praktinės dalies (gebėjimų) vertinimo vykdymą ir šią informaciją skelbia savo interneto svetainėje;</a:t>
            </a:r>
          </a:p>
          <a:p>
            <a:pPr algn="just"/>
            <a:r>
              <a:rPr lang="lt-LT" sz="2600" dirty="0"/>
              <a:t>18.4. </a:t>
            </a:r>
            <a:r>
              <a:rPr lang="lt-LT" sz="2600" b="1" dirty="0"/>
              <a:t>užtikrina</a:t>
            </a:r>
            <a:r>
              <a:rPr lang="lt-LT" sz="2600" dirty="0"/>
              <a:t> asmenų, kurie mokėsi pagal jų įgyvendinamą formaliojo profesinio mokymo programą, o asmenų pageidavimu – neformaliojo profesinio mokymo programą, darbo patirties ar savišvietos būdu ir įgijo </a:t>
            </a:r>
            <a:r>
              <a:rPr lang="lt-LT" sz="2600" b="1" dirty="0"/>
              <a:t>IV–V lygio kvalifikacijų kompetencijas, dalyvavimą kompetencijų praktinės dalies (gebėjimų) vertinime (nuvykimą į ir grįžimą iš vertinimo vietos)</a:t>
            </a:r>
            <a:r>
              <a:rPr lang="lt-LT" sz="2600" dirty="0"/>
              <a:t>;</a:t>
            </a:r>
          </a:p>
          <a:p>
            <a:endParaRPr lang="en-US" dirty="0"/>
          </a:p>
        </p:txBody>
      </p:sp>
    </p:spTree>
    <p:extLst>
      <p:ext uri="{BB962C8B-B14F-4D97-AF65-F5344CB8AC3E}">
        <p14:creationId xmlns:p14="http://schemas.microsoft.com/office/powerpoint/2010/main" val="858757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Laikančiųjų supažindinimas su Aprašu</a:t>
            </a:r>
            <a:endParaRPr lang="en-US" dirty="0"/>
          </a:p>
        </p:txBody>
      </p:sp>
      <p:sp>
        <p:nvSpPr>
          <p:cNvPr id="3" name="Content Placeholder 2"/>
          <p:cNvSpPr>
            <a:spLocks noGrp="1"/>
          </p:cNvSpPr>
          <p:nvPr>
            <p:ph idx="1"/>
          </p:nvPr>
        </p:nvSpPr>
        <p:spPr/>
        <p:txBody>
          <a:bodyPr/>
          <a:lstStyle/>
          <a:p>
            <a:pPr algn="just"/>
            <a:r>
              <a:rPr lang="lt-LT" dirty="0"/>
              <a:t>23. Profesinio mokymo teikėjo, Kompetencijų vertinimo centro paskirtas atsakingas asmuo </a:t>
            </a:r>
            <a:r>
              <a:rPr lang="lt-LT" b="1" dirty="0"/>
              <a:t>pasirašytinai</a:t>
            </a:r>
            <a:r>
              <a:rPr lang="lt-LT" dirty="0"/>
              <a:t> supažindina kompetencijų vertinime pretenduojančius dalyvauti asmenis su Aprašo nuostatomis. Supažindinimui pasirašytinai prilygsta supažindinimas elektroniniu būdu, jei profesinio mokymo teikėjas savo darbo tvarką reglamentuojančiuose teisės aktuose yra nustatęs galimybę asmenims pasirašyti kvalifikuotu elektroniniu parašu arba teisinę galią turinčiu elektroniniu parašu, kuris nėra kvalifikuotas elektroninis parašas. Kompetencijų vertinime dalyvausiančių asmenų duomenis ir kompetencijų teorinės dalies (žinių) vertinimo tvarkaraštyje nustatytą teorinio testavimo datą ir laiką teikia Nacionalinei švietimo agentūrai per Mokinių registrą. </a:t>
            </a:r>
            <a:endParaRPr lang="en-US" dirty="0"/>
          </a:p>
        </p:txBody>
      </p:sp>
    </p:spTree>
    <p:extLst>
      <p:ext uri="{BB962C8B-B14F-4D97-AF65-F5344CB8AC3E}">
        <p14:creationId xmlns:p14="http://schemas.microsoft.com/office/powerpoint/2010/main" val="1837890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Pokyčiai teorinės dalies vertinimo organizavime</a:t>
            </a:r>
            <a:endParaRPr lang="en-US" dirty="0"/>
          </a:p>
        </p:txBody>
      </p:sp>
      <p:sp>
        <p:nvSpPr>
          <p:cNvPr id="3" name="Content Placeholder 2"/>
          <p:cNvSpPr>
            <a:spLocks noGrp="1"/>
          </p:cNvSpPr>
          <p:nvPr>
            <p:ph idx="1"/>
          </p:nvPr>
        </p:nvSpPr>
        <p:spPr/>
        <p:txBody>
          <a:bodyPr/>
          <a:lstStyle/>
          <a:p>
            <a:pPr algn="just"/>
            <a:r>
              <a:rPr lang="lt-LT" dirty="0"/>
              <a:t>30. Teorinės dalies (žinių) vertinimo testo vykdymo eigos priežiūrai profesinio mokymo teikėjo vadovo įsakymu turi būti skiriami ne mažiau kaip 2 profesinio mokymo teikėjo darbuotojai. </a:t>
            </a:r>
            <a:r>
              <a:rPr lang="lt-LT" b="1" dirty="0"/>
              <a:t>Jais negali būti skiriami kompetencijų vertinime dalyvaujančius asmenis mokę ir (arba) pagal vertinamą kvalifikacijos mokymo programą mokantys profesijos mokytojai. </a:t>
            </a:r>
            <a:endParaRPr lang="lt-LT" b="1" dirty="0" smtClean="0"/>
          </a:p>
          <a:p>
            <a:pPr algn="just"/>
            <a:r>
              <a:rPr lang="lt-LT" dirty="0"/>
              <a:t>31. Patalpoje, kurioje vykdomas kompetencijų teorinės dalies (žinių) vertinimo testas, kiekvienam asmeniui </a:t>
            </a:r>
            <a:r>
              <a:rPr lang="lt-LT" b="1" dirty="0"/>
              <a:t>turi būti paruošta darbo vieta su testui atlikti reikalinga kompiuterine įranga</a:t>
            </a:r>
            <a:r>
              <a:rPr lang="lt-LT" dirty="0"/>
              <a:t>.</a:t>
            </a:r>
            <a:endParaRPr lang="en-US" dirty="0"/>
          </a:p>
        </p:txBody>
      </p:sp>
    </p:spTree>
    <p:extLst>
      <p:ext uri="{BB962C8B-B14F-4D97-AF65-F5344CB8AC3E}">
        <p14:creationId xmlns:p14="http://schemas.microsoft.com/office/powerpoint/2010/main" val="29119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kaidrumas">
  <a:themeElements>
    <a:clrScheme name="Stichinis">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kaidrumas">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4848</TotalTime>
  <Words>1335</Words>
  <Application>Microsoft Office PowerPoint</Application>
  <PresentationFormat>Widescreen</PresentationFormat>
  <Paragraphs>66</Paragraphs>
  <Slides>17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Skaidrumas</vt:lpstr>
      <vt:lpstr>Asmens įgytų kompetencijų vertinimas</vt:lpstr>
      <vt:lpstr>Susitikimo turinys:</vt:lpstr>
      <vt:lpstr>Asmens įgytų kompetencijų vertinimo tvarkos aprašas</vt:lpstr>
      <vt:lpstr>Neliks pasitelktų teikėjų</vt:lpstr>
      <vt:lpstr>Esminiai pokyčiai trumpai</vt:lpstr>
      <vt:lpstr>Kiti su kompetencijų vertinimo centrais susiję pokyčiai:</vt:lpstr>
      <vt:lpstr>Profesinio mokymo teikėjai:</vt:lpstr>
      <vt:lpstr>Laikančiųjų supažindinimas su Aprašu</vt:lpstr>
      <vt:lpstr>Pokyčiai teorinės dalies vertinimo organizavime</vt:lpstr>
      <vt:lpstr>Pokyčiai praktinės dalies vertinimo organizavime</vt:lpstr>
      <vt:lpstr>Pokyčiai praktinės dalies vertinimo komisijos sudaryme</vt:lpstr>
      <vt:lpstr>Teorinės ir praktinės dalies protokolai</vt:lpstr>
      <vt:lpstr>Be pateisinamos priežasties kompetencijų vertinime nedalyvaujantys asmenys</vt:lpstr>
      <vt:lpstr>Registracija pakartotiniam vertinimui</vt:lpstr>
      <vt:lpstr>2024 m. teorinės dalies kompetencijų vertinimo tvarkaraštis </vt:lpstr>
      <vt:lpstr>Teorinės dalies tvarkaraščio tikslinimo procedūra:</vt:lpstr>
      <vt:lpstr>Laikas jūsų klausimams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Įvairiais būdais įgytų kompetencijų ir kvalifikacijų vertinimo ir pripažinimo sistemos tobulinimas</dc:title>
  <dc:creator>Gintarė Rudokienė</dc:creator>
  <cp:lastModifiedBy>Gintarė  Rudokienė</cp:lastModifiedBy>
  <cp:revision>142</cp:revision>
  <dcterms:created xsi:type="dcterms:W3CDTF">2021-01-12T09:49:40Z</dcterms:created>
  <dcterms:modified xsi:type="dcterms:W3CDTF">2023-12-08T09:34:15Z</dcterms:modified>
</cp:coreProperties>
</file>